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elleza" charset="1" panose="02000503050000020003"/>
      <p:regular r:id="rId10"/>
    </p:embeddedFont>
    <p:embeddedFont>
      <p:font typeface="Poppins" charset="1" panose="00000500000000000000"/>
      <p:regular r:id="rId11"/>
    </p:embeddedFont>
    <p:embeddedFont>
      <p:font typeface="Poppins Bold" charset="1" panose="00000800000000000000"/>
      <p:regular r:id="rId12"/>
    </p:embeddedFont>
    <p:embeddedFont>
      <p:font typeface="Poppins Italics" charset="1" panose="00000500000000000000"/>
      <p:regular r:id="rId13"/>
    </p:embeddedFont>
    <p:embeddedFont>
      <p:font typeface="Poppins Bold Italics" charset="1" panose="00000800000000000000"/>
      <p:regular r:id="rId14"/>
    </p:embeddedFont>
    <p:embeddedFont>
      <p:font typeface="Poppins Thin" charset="1" panose="00000300000000000000"/>
      <p:regular r:id="rId15"/>
    </p:embeddedFont>
    <p:embeddedFont>
      <p:font typeface="Poppins Thin Italics" charset="1" panose="00000300000000000000"/>
      <p:regular r:id="rId16"/>
    </p:embeddedFont>
    <p:embeddedFont>
      <p:font typeface="Poppins Extra-Light" charset="1" panose="00000300000000000000"/>
      <p:regular r:id="rId17"/>
    </p:embeddedFont>
    <p:embeddedFont>
      <p:font typeface="Poppins Extra-Light Italics" charset="1" panose="00000300000000000000"/>
      <p:regular r:id="rId18"/>
    </p:embeddedFont>
    <p:embeddedFont>
      <p:font typeface="Poppins Light" charset="1" panose="00000400000000000000"/>
      <p:regular r:id="rId19"/>
    </p:embeddedFont>
    <p:embeddedFont>
      <p:font typeface="Poppins Light Italics" charset="1" panose="00000400000000000000"/>
      <p:regular r:id="rId20"/>
    </p:embeddedFont>
    <p:embeddedFont>
      <p:font typeface="Poppins Medium" charset="1" panose="00000600000000000000"/>
      <p:regular r:id="rId21"/>
    </p:embeddedFont>
    <p:embeddedFont>
      <p:font typeface="Poppins Medium Italics" charset="1" panose="00000600000000000000"/>
      <p:regular r:id="rId22"/>
    </p:embeddedFont>
    <p:embeddedFont>
      <p:font typeface="Poppins Semi-Bold" charset="1" panose="00000700000000000000"/>
      <p:regular r:id="rId23"/>
    </p:embeddedFont>
    <p:embeddedFont>
      <p:font typeface="Poppins Semi-Bold Italics" charset="1" panose="00000700000000000000"/>
      <p:regular r:id="rId24"/>
    </p:embeddedFont>
    <p:embeddedFont>
      <p:font typeface="Poppins Ultra-Bold" charset="1" panose="00000900000000000000"/>
      <p:regular r:id="rId25"/>
    </p:embeddedFont>
    <p:embeddedFont>
      <p:font typeface="Poppins Ultra-Bold Italics" charset="1" panose="00000900000000000000"/>
      <p:regular r:id="rId26"/>
    </p:embeddedFont>
    <p:embeddedFont>
      <p:font typeface="Poppins Heavy" charset="1" panose="00000A00000000000000"/>
      <p:regular r:id="rId27"/>
    </p:embeddedFont>
    <p:embeddedFont>
      <p:font typeface="Poppins Heavy Italics" charset="1" panose="00000A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image48.jpe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jpeg" Type="http://schemas.openxmlformats.org/officeDocument/2006/relationships/image"/><Relationship Id="rId4" Target="../media/image3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2" Target="../media/image33.jpeg" Type="http://schemas.openxmlformats.org/officeDocument/2006/relationships/image"/><Relationship Id="rId3" Target="../media/image34.jpeg" Type="http://schemas.openxmlformats.org/officeDocument/2006/relationships/image"/><Relationship Id="rId4" Target="../media/image35.jpe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image45.jpeg" Type="http://schemas.openxmlformats.org/officeDocument/2006/relationships/image"/><Relationship Id="rId4" Target="../media/image46.jpe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829" t="-47154" r="-2735" b="-42292"/>
            </a:stretch>
          </a:blipFill>
        </p:spPr>
      </p:sp>
      <p:sp>
        <p:nvSpPr>
          <p:cNvPr name="TextBox 3" id="3"/>
          <p:cNvSpPr txBox="true"/>
          <p:nvPr/>
        </p:nvSpPr>
        <p:spPr>
          <a:xfrm rot="0">
            <a:off x="4045278" y="1693866"/>
            <a:ext cx="10197443" cy="1313306"/>
          </a:xfrm>
          <a:prstGeom prst="rect">
            <a:avLst/>
          </a:prstGeom>
        </p:spPr>
        <p:txBody>
          <a:bodyPr anchor="t" rtlCol="false" tIns="0" lIns="0" bIns="0" rIns="0">
            <a:spAutoFit/>
          </a:bodyPr>
          <a:lstStyle/>
          <a:p>
            <a:pPr algn="ctr">
              <a:lnSpc>
                <a:spcPts val="10043"/>
              </a:lnSpc>
            </a:pPr>
            <a:r>
              <a:rPr lang="en-US" sz="9299">
                <a:solidFill>
                  <a:srgbClr val="000000"/>
                </a:solidFill>
                <a:latin typeface="Belleza"/>
              </a:rPr>
              <a:t>REVATHI.R</a:t>
            </a:r>
          </a:p>
        </p:txBody>
      </p:sp>
      <p:sp>
        <p:nvSpPr>
          <p:cNvPr name="TextBox 4" id="4"/>
          <p:cNvSpPr txBox="true"/>
          <p:nvPr/>
        </p:nvSpPr>
        <p:spPr>
          <a:xfrm rot="0">
            <a:off x="4262483" y="730885"/>
            <a:ext cx="6382293" cy="566420"/>
          </a:xfrm>
          <a:prstGeom prst="rect">
            <a:avLst/>
          </a:prstGeom>
        </p:spPr>
        <p:txBody>
          <a:bodyPr anchor="t" rtlCol="false" tIns="0" lIns="0" bIns="0" rIns="0">
            <a:spAutoFit/>
          </a:bodyPr>
          <a:lstStyle/>
          <a:p>
            <a:pPr algn="ctr">
              <a:lnSpc>
                <a:spcPts val="4479"/>
              </a:lnSpc>
            </a:pPr>
            <a:r>
              <a:rPr lang="en-US" sz="3199">
                <a:solidFill>
                  <a:srgbClr val="000000"/>
                </a:solidFill>
                <a:latin typeface="Poppins"/>
              </a:rPr>
              <a:t>211521104125</a:t>
            </a:r>
          </a:p>
        </p:txBody>
      </p:sp>
      <p:sp>
        <p:nvSpPr>
          <p:cNvPr name="TextBox 5" id="5"/>
          <p:cNvSpPr txBox="true"/>
          <p:nvPr/>
        </p:nvSpPr>
        <p:spPr>
          <a:xfrm rot="0">
            <a:off x="5530157" y="3203708"/>
            <a:ext cx="7227687" cy="651511"/>
          </a:xfrm>
          <a:prstGeom prst="rect">
            <a:avLst/>
          </a:prstGeom>
        </p:spPr>
        <p:txBody>
          <a:bodyPr anchor="t" rtlCol="false" tIns="0" lIns="0" bIns="0" rIns="0">
            <a:spAutoFit/>
          </a:bodyPr>
          <a:lstStyle/>
          <a:p>
            <a:pPr algn="ctr">
              <a:lnSpc>
                <a:spcPts val="5039"/>
              </a:lnSpc>
            </a:pPr>
            <a:r>
              <a:rPr lang="en-US" sz="3599" spc="89">
                <a:solidFill>
                  <a:srgbClr val="000000"/>
                </a:solidFill>
                <a:latin typeface="Poppins"/>
              </a:rPr>
              <a:t>FINAL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880986" y="507232"/>
            <a:ext cx="9050961" cy="8751068"/>
            <a:chOff x="0" y="0"/>
            <a:chExt cx="12067948" cy="11668091"/>
          </a:xfrm>
        </p:grpSpPr>
        <p:pic>
          <p:nvPicPr>
            <p:cNvPr name="Picture 3" id="3"/>
            <p:cNvPicPr>
              <a:picLocks noChangeAspect="true"/>
            </p:cNvPicPr>
            <p:nvPr/>
          </p:nvPicPr>
          <p:blipFill>
            <a:blip r:embed="rId2"/>
            <a:srcRect l="0" t="16683" r="0" b="16683"/>
            <a:stretch>
              <a:fillRect/>
            </a:stretch>
          </p:blipFill>
          <p:spPr>
            <a:xfrm flipH="false" flipV="false">
              <a:off x="0" y="0"/>
              <a:ext cx="12067948" cy="11668091"/>
            </a:xfrm>
            <a:prstGeom prst="rect">
              <a:avLst/>
            </a:prstGeom>
          </p:spPr>
        </p:pic>
      </p:grpSp>
      <p:grpSp>
        <p:nvGrpSpPr>
          <p:cNvPr name="Group 4" id="4"/>
          <p:cNvGrpSpPr/>
          <p:nvPr/>
        </p:nvGrpSpPr>
        <p:grpSpPr>
          <a:xfrm rot="0">
            <a:off x="11377186" y="4379720"/>
            <a:ext cx="4461901" cy="3280443"/>
            <a:chOff x="0" y="0"/>
            <a:chExt cx="5949201" cy="4373924"/>
          </a:xfrm>
        </p:grpSpPr>
        <p:pic>
          <p:nvPicPr>
            <p:cNvPr name="Picture 5" id="5"/>
            <p:cNvPicPr>
              <a:picLocks noChangeAspect="true"/>
            </p:cNvPicPr>
            <p:nvPr/>
          </p:nvPicPr>
          <p:blipFill>
            <a:blip r:embed="rId3"/>
            <a:srcRect l="0" t="33215" r="0" b="17770"/>
            <a:stretch>
              <a:fillRect/>
            </a:stretch>
          </p:blipFill>
          <p:spPr>
            <a:xfrm flipH="true" flipV="false">
              <a:off x="0" y="0"/>
              <a:ext cx="5949201" cy="4373924"/>
            </a:xfrm>
            <a:prstGeom prst="rect">
              <a:avLst/>
            </a:prstGeom>
          </p:spPr>
        </p:pic>
      </p:grpSp>
      <p:sp>
        <p:nvSpPr>
          <p:cNvPr name="TextBox 6" id="6"/>
          <p:cNvSpPr txBox="true"/>
          <p:nvPr/>
        </p:nvSpPr>
        <p:spPr>
          <a:xfrm rot="0">
            <a:off x="785344" y="2444786"/>
            <a:ext cx="7736408" cy="7444106"/>
          </a:xfrm>
          <a:prstGeom prst="rect">
            <a:avLst/>
          </a:prstGeom>
        </p:spPr>
        <p:txBody>
          <a:bodyPr anchor="t" rtlCol="false" tIns="0" lIns="0" bIns="0" rIns="0">
            <a:spAutoFit/>
          </a:bodyPr>
          <a:lstStyle/>
          <a:p>
            <a:pPr algn="just">
              <a:lnSpc>
                <a:spcPts val="3919"/>
              </a:lnSpc>
            </a:pPr>
            <a:r>
              <a:rPr lang="en-US" sz="2799" spc="69">
                <a:solidFill>
                  <a:srgbClr val="FFFFFF"/>
                </a:solidFill>
                <a:latin typeface="Poppins"/>
              </a:rPr>
              <a:t>      The simple result of the fashion recommendation system using the Nearest Neighbor PageRank algorithm would be personalized recommendations that accurately match users' preferences, leading to improved satisfaction and engagement with the platform.</a:t>
            </a:r>
          </a:p>
          <a:p>
            <a:pPr>
              <a:lnSpc>
                <a:spcPts val="3919"/>
              </a:lnSpc>
            </a:pPr>
          </a:p>
          <a:p>
            <a:pPr>
              <a:lnSpc>
                <a:spcPts val="3919"/>
              </a:lnSpc>
            </a:pPr>
          </a:p>
          <a:p>
            <a:pPr>
              <a:lnSpc>
                <a:spcPts val="3919"/>
              </a:lnSpc>
            </a:pPr>
          </a:p>
          <a:p>
            <a:pPr>
              <a:lnSpc>
                <a:spcPts val="3919"/>
              </a:lnSpc>
            </a:pPr>
          </a:p>
          <a:p>
            <a:pPr>
              <a:lnSpc>
                <a:spcPts val="3919"/>
              </a:lnSpc>
            </a:pPr>
          </a:p>
          <a:p>
            <a:pPr>
              <a:lnSpc>
                <a:spcPts val="3919"/>
              </a:lnSpc>
            </a:pPr>
          </a:p>
          <a:p>
            <a:pPr>
              <a:lnSpc>
                <a:spcPts val="3919"/>
              </a:lnSpc>
            </a:pPr>
          </a:p>
        </p:txBody>
      </p:sp>
      <p:sp>
        <p:nvSpPr>
          <p:cNvPr name="AutoShape 7" id="7"/>
          <p:cNvSpPr/>
          <p:nvPr/>
        </p:nvSpPr>
        <p:spPr>
          <a:xfrm>
            <a:off x="1344973" y="9513623"/>
            <a:ext cx="16230639" cy="0"/>
          </a:xfrm>
          <a:prstGeom prst="line">
            <a:avLst/>
          </a:prstGeom>
          <a:ln cap="flat" w="9525">
            <a:solidFill>
              <a:srgbClr val="FFFFFF"/>
            </a:solidFill>
            <a:prstDash val="solid"/>
            <a:headEnd type="none" len="sm" w="sm"/>
            <a:tailEnd type="none" len="sm" w="sm"/>
          </a:ln>
        </p:spPr>
      </p:sp>
      <p:sp>
        <p:nvSpPr>
          <p:cNvPr name="Freeform 8" id="8"/>
          <p:cNvSpPr/>
          <p:nvPr/>
        </p:nvSpPr>
        <p:spPr>
          <a:xfrm flipH="false" flipV="false" rot="2036861">
            <a:off x="333106" y="129852"/>
            <a:ext cx="2023733" cy="2057400"/>
          </a:xfrm>
          <a:custGeom>
            <a:avLst/>
            <a:gdLst/>
            <a:ahLst/>
            <a:cxnLst/>
            <a:rect r="r" b="b" t="t" l="l"/>
            <a:pathLst>
              <a:path h="2057400" w="2023733">
                <a:moveTo>
                  <a:pt x="0" y="0"/>
                </a:moveTo>
                <a:lnTo>
                  <a:pt x="2023734" y="0"/>
                </a:lnTo>
                <a:lnTo>
                  <a:pt x="2023734" y="2057400"/>
                </a:lnTo>
                <a:lnTo>
                  <a:pt x="0" y="2057400"/>
                </a:lnTo>
                <a:lnTo>
                  <a:pt x="0" y="0"/>
                </a:lnTo>
                <a:close/>
              </a:path>
            </a:pathLst>
          </a:custGeom>
          <a:blipFill>
            <a:blip r:embed="rId4">
              <a:alphaModFix amt="21999"/>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509445">
            <a:off x="4879460" y="5248085"/>
            <a:ext cx="1923233" cy="1923233"/>
          </a:xfrm>
          <a:custGeom>
            <a:avLst/>
            <a:gdLst/>
            <a:ahLst/>
            <a:cxnLst/>
            <a:rect r="r" b="b" t="t" l="l"/>
            <a:pathLst>
              <a:path h="1923233" w="1923233">
                <a:moveTo>
                  <a:pt x="0" y="0"/>
                </a:moveTo>
                <a:lnTo>
                  <a:pt x="1923233" y="0"/>
                </a:lnTo>
                <a:lnTo>
                  <a:pt x="1923233" y="1923233"/>
                </a:lnTo>
                <a:lnTo>
                  <a:pt x="0" y="1923233"/>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1696616">
            <a:off x="6557761" y="-726357"/>
            <a:ext cx="1504680" cy="2318134"/>
          </a:xfrm>
          <a:custGeom>
            <a:avLst/>
            <a:gdLst/>
            <a:ahLst/>
            <a:cxnLst/>
            <a:rect r="r" b="b" t="t" l="l"/>
            <a:pathLst>
              <a:path h="2318134" w="1504680">
                <a:moveTo>
                  <a:pt x="0" y="0"/>
                </a:moveTo>
                <a:lnTo>
                  <a:pt x="1504680" y="0"/>
                </a:lnTo>
                <a:lnTo>
                  <a:pt x="1504680" y="2318134"/>
                </a:lnTo>
                <a:lnTo>
                  <a:pt x="0" y="2318134"/>
                </a:lnTo>
                <a:lnTo>
                  <a:pt x="0" y="0"/>
                </a:lnTo>
                <a:close/>
              </a:path>
            </a:pathLst>
          </a:custGeom>
          <a:blipFill>
            <a:blip r:embed="rId8">
              <a:alphaModFix amt="36000"/>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298749" y="602482"/>
            <a:ext cx="6277896" cy="1207391"/>
          </a:xfrm>
          <a:prstGeom prst="rect">
            <a:avLst/>
          </a:prstGeom>
        </p:spPr>
        <p:txBody>
          <a:bodyPr anchor="t" rtlCol="false" tIns="0" lIns="0" bIns="0" rIns="0">
            <a:spAutoFit/>
          </a:bodyPr>
          <a:lstStyle/>
          <a:p>
            <a:pPr>
              <a:lnSpc>
                <a:spcPts val="9288"/>
              </a:lnSpc>
            </a:pPr>
            <a:r>
              <a:rPr lang="en-US" sz="8600">
                <a:solidFill>
                  <a:srgbClr val="FFFFFF"/>
                </a:solidFill>
                <a:latin typeface="Belleza"/>
              </a:rPr>
              <a:t>RESULT: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90" r="0" b="-52643"/>
            </a:stretch>
          </a:blipFill>
        </p:spPr>
      </p:sp>
      <p:grpSp>
        <p:nvGrpSpPr>
          <p:cNvPr name="Group 3" id="3"/>
          <p:cNvGrpSpPr/>
          <p:nvPr/>
        </p:nvGrpSpPr>
        <p:grpSpPr>
          <a:xfrm rot="0">
            <a:off x="3270530" y="3058616"/>
            <a:ext cx="11746939" cy="4169768"/>
            <a:chOff x="0" y="0"/>
            <a:chExt cx="3093844" cy="1098211"/>
          </a:xfrm>
        </p:grpSpPr>
        <p:sp>
          <p:nvSpPr>
            <p:cNvPr name="Freeform 4" id="4"/>
            <p:cNvSpPr/>
            <p:nvPr/>
          </p:nvSpPr>
          <p:spPr>
            <a:xfrm flipH="false" flipV="false" rot="0">
              <a:off x="0" y="0"/>
              <a:ext cx="3093844" cy="1098211"/>
            </a:xfrm>
            <a:custGeom>
              <a:avLst/>
              <a:gdLst/>
              <a:ahLst/>
              <a:cxnLst/>
              <a:rect r="r" b="b" t="t" l="l"/>
              <a:pathLst>
                <a:path h="1098211" w="3093844">
                  <a:moveTo>
                    <a:pt x="0" y="0"/>
                  </a:moveTo>
                  <a:lnTo>
                    <a:pt x="3093844" y="0"/>
                  </a:lnTo>
                  <a:lnTo>
                    <a:pt x="3093844" y="1098211"/>
                  </a:lnTo>
                  <a:lnTo>
                    <a:pt x="0" y="1098211"/>
                  </a:lnTo>
                  <a:close/>
                </a:path>
              </a:pathLst>
            </a:custGeom>
            <a:solidFill>
              <a:srgbClr val="000000"/>
            </a:solidFill>
            <a:ln w="19050" cap="sq">
              <a:solidFill>
                <a:srgbClr val="FFFFFF"/>
              </a:solidFill>
              <a:prstDash val="solid"/>
              <a:miter/>
            </a:ln>
          </p:spPr>
        </p:sp>
        <p:sp>
          <p:nvSpPr>
            <p:cNvPr name="TextBox 5" id="5"/>
            <p:cNvSpPr txBox="true"/>
            <p:nvPr/>
          </p:nvSpPr>
          <p:spPr>
            <a:xfrm>
              <a:off x="0" y="-66675"/>
              <a:ext cx="3093844" cy="1164886"/>
            </a:xfrm>
            <a:prstGeom prst="rect">
              <a:avLst/>
            </a:prstGeom>
          </p:spPr>
          <p:txBody>
            <a:bodyPr anchor="ctr" rtlCol="false" tIns="50800" lIns="50800" bIns="50800" rIns="50800"/>
            <a:lstStyle/>
            <a:p>
              <a:pPr algn="ctr">
                <a:lnSpc>
                  <a:spcPts val="3360"/>
                </a:lnSpc>
              </a:pPr>
            </a:p>
          </p:txBody>
        </p:sp>
      </p:grpSp>
      <p:sp>
        <p:nvSpPr>
          <p:cNvPr name="TextBox 6" id="6"/>
          <p:cNvSpPr txBox="true"/>
          <p:nvPr/>
        </p:nvSpPr>
        <p:spPr>
          <a:xfrm rot="0">
            <a:off x="3225610" y="3163391"/>
            <a:ext cx="11676813" cy="4074266"/>
          </a:xfrm>
          <a:prstGeom prst="rect">
            <a:avLst/>
          </a:prstGeom>
        </p:spPr>
        <p:txBody>
          <a:bodyPr anchor="t" rtlCol="false" tIns="0" lIns="0" bIns="0" rIns="0">
            <a:spAutoFit/>
          </a:bodyPr>
          <a:lstStyle/>
          <a:p>
            <a:pPr algn="ctr">
              <a:lnSpc>
                <a:spcPts val="10627"/>
              </a:lnSpc>
            </a:pPr>
            <a:r>
              <a:rPr lang="en-US" sz="9840">
                <a:solidFill>
                  <a:srgbClr val="FFFFFF"/>
                </a:solidFill>
                <a:latin typeface="Belleza Bold"/>
              </a:rPr>
              <a:t>FASHION RECOMMENDATION SYSTEM</a:t>
            </a:r>
          </a:p>
        </p:txBody>
      </p:sp>
      <p:sp>
        <p:nvSpPr>
          <p:cNvPr name="TextBox 7" id="7"/>
          <p:cNvSpPr txBox="true"/>
          <p:nvPr/>
        </p:nvSpPr>
        <p:spPr>
          <a:xfrm rot="0">
            <a:off x="8049210" y="7516543"/>
            <a:ext cx="1493520" cy="416296"/>
          </a:xfrm>
          <a:prstGeom prst="rect">
            <a:avLst/>
          </a:prstGeom>
        </p:spPr>
        <p:txBody>
          <a:bodyPr anchor="t" rtlCol="false" tIns="0" lIns="0" bIns="0" rIns="0">
            <a:spAutoFit/>
          </a:bodyPr>
          <a:lstStyle/>
          <a:p>
            <a:pPr algn="ctr">
              <a:lnSpc>
                <a:spcPts val="3176"/>
              </a:lnSpc>
              <a:spcBef>
                <a:spcPct val="0"/>
              </a:spcBef>
            </a:pPr>
            <a:r>
              <a:rPr lang="en-US" sz="2940">
                <a:solidFill>
                  <a:srgbClr val="FFFFFF"/>
                </a:solidFill>
                <a:latin typeface="Belleza"/>
              </a:rPr>
              <a:t>USING AI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028700" y="6872461"/>
            <a:ext cx="9238199" cy="0"/>
          </a:xfrm>
          <a:prstGeom prst="line">
            <a:avLst/>
          </a:prstGeom>
          <a:ln cap="flat" w="9525">
            <a:solidFill>
              <a:srgbClr val="FFFFFF"/>
            </a:solidFill>
            <a:prstDash val="solid"/>
            <a:headEnd type="none" len="sm" w="sm"/>
            <a:tailEnd type="none" len="sm" w="sm"/>
          </a:ln>
        </p:spPr>
      </p:sp>
      <p:sp>
        <p:nvSpPr>
          <p:cNvPr name="AutoShape 3" id="3"/>
          <p:cNvSpPr/>
          <p:nvPr/>
        </p:nvSpPr>
        <p:spPr>
          <a:xfrm rot="0">
            <a:off x="1028700" y="7714531"/>
            <a:ext cx="9238199"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1028700" y="3511982"/>
            <a:ext cx="9238199" cy="0"/>
          </a:xfrm>
          <a:prstGeom prst="line">
            <a:avLst/>
          </a:prstGeom>
          <a:ln cap="flat" w="9525">
            <a:solidFill>
              <a:srgbClr val="FFFFFF"/>
            </a:solidFill>
            <a:prstDash val="solid"/>
            <a:headEnd type="none" len="sm" w="sm"/>
            <a:tailEnd type="none" len="sm" w="sm"/>
          </a:ln>
        </p:spPr>
      </p:sp>
      <p:sp>
        <p:nvSpPr>
          <p:cNvPr name="AutoShape 5" id="5"/>
          <p:cNvSpPr/>
          <p:nvPr/>
        </p:nvSpPr>
        <p:spPr>
          <a:xfrm rot="0">
            <a:off x="1028700" y="4354051"/>
            <a:ext cx="9238199" cy="0"/>
          </a:xfrm>
          <a:prstGeom prst="line">
            <a:avLst/>
          </a:prstGeom>
          <a:ln cap="flat" w="9525">
            <a:solidFill>
              <a:srgbClr val="FFFFFF"/>
            </a:solidFill>
            <a:prstDash val="solid"/>
            <a:headEnd type="none" len="sm" w="sm"/>
            <a:tailEnd type="none" len="sm" w="sm"/>
          </a:ln>
        </p:spPr>
      </p:sp>
      <p:sp>
        <p:nvSpPr>
          <p:cNvPr name="AutoShape 6" id="6"/>
          <p:cNvSpPr/>
          <p:nvPr/>
        </p:nvSpPr>
        <p:spPr>
          <a:xfrm rot="0">
            <a:off x="1028700" y="5192251"/>
            <a:ext cx="9238199" cy="0"/>
          </a:xfrm>
          <a:prstGeom prst="line">
            <a:avLst/>
          </a:prstGeom>
          <a:ln cap="flat" w="9525">
            <a:solidFill>
              <a:srgbClr val="FFFFFF"/>
            </a:solidFill>
            <a:prstDash val="solid"/>
            <a:headEnd type="none" len="sm" w="sm"/>
            <a:tailEnd type="none" len="sm" w="sm"/>
          </a:ln>
        </p:spPr>
      </p:sp>
      <p:sp>
        <p:nvSpPr>
          <p:cNvPr name="AutoShape 7" id="7"/>
          <p:cNvSpPr/>
          <p:nvPr/>
        </p:nvSpPr>
        <p:spPr>
          <a:xfrm rot="0">
            <a:off x="1028700" y="6030451"/>
            <a:ext cx="9238199" cy="0"/>
          </a:xfrm>
          <a:prstGeom prst="line">
            <a:avLst/>
          </a:prstGeom>
          <a:ln cap="flat" w="9525">
            <a:solidFill>
              <a:srgbClr val="FFFFFF"/>
            </a:solidFill>
            <a:prstDash val="solid"/>
            <a:headEnd type="none" len="sm" w="sm"/>
            <a:tailEnd type="none" len="sm" w="sm"/>
          </a:ln>
        </p:spPr>
      </p:sp>
      <p:sp>
        <p:nvSpPr>
          <p:cNvPr name="AutoShape 8" id="8"/>
          <p:cNvSpPr/>
          <p:nvPr/>
        </p:nvSpPr>
        <p:spPr>
          <a:xfrm rot="0">
            <a:off x="1028661" y="9253538"/>
            <a:ext cx="16230639" cy="0"/>
          </a:xfrm>
          <a:prstGeom prst="line">
            <a:avLst/>
          </a:prstGeom>
          <a:ln cap="flat" w="9525">
            <a:solidFill>
              <a:srgbClr val="FFFFFF"/>
            </a:solidFill>
            <a:prstDash val="solid"/>
            <a:headEnd type="none" len="sm" w="sm"/>
            <a:tailEnd type="none" len="sm" w="sm"/>
          </a:ln>
        </p:spPr>
      </p:sp>
      <p:sp>
        <p:nvSpPr>
          <p:cNvPr name="AutoShape 9" id="9"/>
          <p:cNvSpPr/>
          <p:nvPr/>
        </p:nvSpPr>
        <p:spPr>
          <a:xfrm rot="0">
            <a:off x="1075038" y="8557680"/>
            <a:ext cx="9238199" cy="0"/>
          </a:xfrm>
          <a:prstGeom prst="line">
            <a:avLst/>
          </a:prstGeom>
          <a:ln cap="flat" w="9525">
            <a:solidFill>
              <a:srgbClr val="FFFFFF"/>
            </a:solidFill>
            <a:prstDash val="solid"/>
            <a:headEnd type="none" len="sm" w="sm"/>
            <a:tailEnd type="none" len="sm" w="sm"/>
          </a:ln>
        </p:spPr>
      </p:sp>
      <p:sp>
        <p:nvSpPr>
          <p:cNvPr name="Freeform 10" id="10"/>
          <p:cNvSpPr/>
          <p:nvPr/>
        </p:nvSpPr>
        <p:spPr>
          <a:xfrm flipH="false" flipV="false" rot="-1148440">
            <a:off x="10837188" y="4755416"/>
            <a:ext cx="3773623" cy="4114800"/>
          </a:xfrm>
          <a:custGeom>
            <a:avLst/>
            <a:gdLst/>
            <a:ahLst/>
            <a:cxnLst/>
            <a:rect r="r" b="b" t="t" l="l"/>
            <a:pathLst>
              <a:path h="4114800" w="3773623">
                <a:moveTo>
                  <a:pt x="0" y="0"/>
                </a:moveTo>
                <a:lnTo>
                  <a:pt x="3773623" y="0"/>
                </a:lnTo>
                <a:lnTo>
                  <a:pt x="3773623" y="4114800"/>
                </a:lnTo>
                <a:lnTo>
                  <a:pt x="0" y="411480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455800">
            <a:off x="13908442" y="913939"/>
            <a:ext cx="3501321" cy="4114800"/>
          </a:xfrm>
          <a:custGeom>
            <a:avLst/>
            <a:gdLst/>
            <a:ahLst/>
            <a:cxnLst/>
            <a:rect r="r" b="b" t="t" l="l"/>
            <a:pathLst>
              <a:path h="4114800" w="3501321">
                <a:moveTo>
                  <a:pt x="0" y="0"/>
                </a:moveTo>
                <a:lnTo>
                  <a:pt x="3501321" y="0"/>
                </a:lnTo>
                <a:lnTo>
                  <a:pt x="3501321" y="4114800"/>
                </a:lnTo>
                <a:lnTo>
                  <a:pt x="0" y="4114800"/>
                </a:lnTo>
                <a:lnTo>
                  <a:pt x="0" y="0"/>
                </a:lnTo>
                <a:close/>
              </a:path>
            </a:pathLst>
          </a:custGeom>
          <a:blipFill>
            <a:blip r:embed="rId4">
              <a:alphaModFix amt="84000"/>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028700" y="6416214"/>
            <a:ext cx="4121036" cy="288925"/>
          </a:xfrm>
          <a:prstGeom prst="rect">
            <a:avLst/>
          </a:prstGeom>
        </p:spPr>
        <p:txBody>
          <a:bodyPr anchor="t" rtlCol="false" tIns="0" lIns="0" bIns="0" rIns="0">
            <a:spAutoFit/>
          </a:bodyPr>
          <a:lstStyle/>
          <a:p>
            <a:pPr>
              <a:lnSpc>
                <a:spcPts val="2000"/>
              </a:lnSpc>
            </a:pPr>
            <a:r>
              <a:rPr lang="en-US" sz="2000">
                <a:solidFill>
                  <a:srgbClr val="FFFFFF"/>
                </a:solidFill>
                <a:latin typeface="Poppins"/>
              </a:rPr>
              <a:t>Implementation</a:t>
            </a:r>
          </a:p>
        </p:txBody>
      </p:sp>
      <p:sp>
        <p:nvSpPr>
          <p:cNvPr name="TextBox 13" id="13"/>
          <p:cNvSpPr txBox="true"/>
          <p:nvPr/>
        </p:nvSpPr>
        <p:spPr>
          <a:xfrm rot="0">
            <a:off x="1028700" y="7258224"/>
            <a:ext cx="4665438" cy="288925"/>
          </a:xfrm>
          <a:prstGeom prst="rect">
            <a:avLst/>
          </a:prstGeom>
        </p:spPr>
        <p:txBody>
          <a:bodyPr anchor="t" rtlCol="false" tIns="0" lIns="0" bIns="0" rIns="0">
            <a:spAutoFit/>
          </a:bodyPr>
          <a:lstStyle/>
          <a:p>
            <a:pPr>
              <a:lnSpc>
                <a:spcPts val="2000"/>
              </a:lnSpc>
            </a:pPr>
            <a:r>
              <a:rPr lang="en-US" sz="2000">
                <a:solidFill>
                  <a:srgbClr val="FFFFFF"/>
                </a:solidFill>
                <a:latin typeface="Poppins"/>
              </a:rPr>
              <a:t>Evaluation Metrics</a:t>
            </a:r>
          </a:p>
        </p:txBody>
      </p:sp>
      <p:sp>
        <p:nvSpPr>
          <p:cNvPr name="TextBox 14" id="14"/>
          <p:cNvSpPr txBox="true"/>
          <p:nvPr/>
        </p:nvSpPr>
        <p:spPr>
          <a:xfrm rot="0">
            <a:off x="1028700" y="8100293"/>
            <a:ext cx="5911084" cy="288925"/>
          </a:xfrm>
          <a:prstGeom prst="rect">
            <a:avLst/>
          </a:prstGeom>
        </p:spPr>
        <p:txBody>
          <a:bodyPr anchor="t" rtlCol="false" tIns="0" lIns="0" bIns="0" rIns="0">
            <a:spAutoFit/>
          </a:bodyPr>
          <a:lstStyle/>
          <a:p>
            <a:pPr>
              <a:lnSpc>
                <a:spcPts val="2000"/>
              </a:lnSpc>
            </a:pPr>
            <a:r>
              <a:rPr lang="en-US" sz="2000">
                <a:solidFill>
                  <a:srgbClr val="FFFFFF"/>
                </a:solidFill>
                <a:latin typeface="Poppins"/>
              </a:rPr>
              <a:t>User Interface Design</a:t>
            </a:r>
          </a:p>
        </p:txBody>
      </p:sp>
      <p:sp>
        <p:nvSpPr>
          <p:cNvPr name="TextBox 15" id="15"/>
          <p:cNvSpPr txBox="true"/>
          <p:nvPr/>
        </p:nvSpPr>
        <p:spPr>
          <a:xfrm rot="0">
            <a:off x="1028700" y="3055734"/>
            <a:ext cx="7840885" cy="288925"/>
          </a:xfrm>
          <a:prstGeom prst="rect">
            <a:avLst/>
          </a:prstGeom>
        </p:spPr>
        <p:txBody>
          <a:bodyPr anchor="t" rtlCol="false" tIns="0" lIns="0" bIns="0" rIns="0">
            <a:spAutoFit/>
          </a:bodyPr>
          <a:lstStyle/>
          <a:p>
            <a:pPr>
              <a:lnSpc>
                <a:spcPts val="2000"/>
              </a:lnSpc>
            </a:pPr>
            <a:r>
              <a:rPr lang="en-US" sz="2000">
                <a:solidFill>
                  <a:srgbClr val="FFFFFF"/>
                </a:solidFill>
                <a:latin typeface="Poppins"/>
              </a:rPr>
              <a:t>Introduction to Fashion Recommendation Project</a:t>
            </a:r>
          </a:p>
        </p:txBody>
      </p:sp>
      <p:sp>
        <p:nvSpPr>
          <p:cNvPr name="TextBox 16" id="16"/>
          <p:cNvSpPr txBox="true"/>
          <p:nvPr/>
        </p:nvSpPr>
        <p:spPr>
          <a:xfrm rot="0">
            <a:off x="1028700" y="3897744"/>
            <a:ext cx="4665438" cy="288925"/>
          </a:xfrm>
          <a:prstGeom prst="rect">
            <a:avLst/>
          </a:prstGeom>
        </p:spPr>
        <p:txBody>
          <a:bodyPr anchor="t" rtlCol="false" tIns="0" lIns="0" bIns="0" rIns="0">
            <a:spAutoFit/>
          </a:bodyPr>
          <a:lstStyle/>
          <a:p>
            <a:pPr>
              <a:lnSpc>
                <a:spcPts val="2000"/>
              </a:lnSpc>
            </a:pPr>
            <a:r>
              <a:rPr lang="en-US" sz="2000">
                <a:solidFill>
                  <a:srgbClr val="FFFFFF"/>
                </a:solidFill>
                <a:latin typeface="Poppins"/>
              </a:rPr>
              <a:t>Data Collection and Preprocessing</a:t>
            </a:r>
          </a:p>
        </p:txBody>
      </p:sp>
      <p:sp>
        <p:nvSpPr>
          <p:cNvPr name="TextBox 17" id="17"/>
          <p:cNvSpPr txBox="true"/>
          <p:nvPr/>
        </p:nvSpPr>
        <p:spPr>
          <a:xfrm rot="0">
            <a:off x="1028700" y="4739814"/>
            <a:ext cx="5444618" cy="288925"/>
          </a:xfrm>
          <a:prstGeom prst="rect">
            <a:avLst/>
          </a:prstGeom>
        </p:spPr>
        <p:txBody>
          <a:bodyPr anchor="t" rtlCol="false" tIns="0" lIns="0" bIns="0" rIns="0">
            <a:spAutoFit/>
          </a:bodyPr>
          <a:lstStyle/>
          <a:p>
            <a:pPr>
              <a:lnSpc>
                <a:spcPts val="2000"/>
              </a:lnSpc>
            </a:pPr>
            <a:r>
              <a:rPr lang="en-US" sz="2000">
                <a:solidFill>
                  <a:srgbClr val="FFFFFF"/>
                </a:solidFill>
                <a:latin typeface="Poppins"/>
              </a:rPr>
              <a:t>Graph Construction</a:t>
            </a:r>
          </a:p>
        </p:txBody>
      </p:sp>
      <p:sp>
        <p:nvSpPr>
          <p:cNvPr name="TextBox 18" id="18"/>
          <p:cNvSpPr txBox="true"/>
          <p:nvPr/>
        </p:nvSpPr>
        <p:spPr>
          <a:xfrm rot="0">
            <a:off x="1028700" y="5572239"/>
            <a:ext cx="4472874" cy="288925"/>
          </a:xfrm>
          <a:prstGeom prst="rect">
            <a:avLst/>
          </a:prstGeom>
        </p:spPr>
        <p:txBody>
          <a:bodyPr anchor="t" rtlCol="false" tIns="0" lIns="0" bIns="0" rIns="0">
            <a:spAutoFit/>
          </a:bodyPr>
          <a:lstStyle/>
          <a:p>
            <a:pPr>
              <a:lnSpc>
                <a:spcPts val="2000"/>
              </a:lnSpc>
            </a:pPr>
            <a:r>
              <a:rPr lang="en-US" sz="2000">
                <a:solidFill>
                  <a:srgbClr val="FFFFFF"/>
                </a:solidFill>
                <a:latin typeface="Poppins"/>
              </a:rPr>
              <a:t>PageRank Algorithm</a:t>
            </a:r>
          </a:p>
        </p:txBody>
      </p:sp>
      <p:sp>
        <p:nvSpPr>
          <p:cNvPr name="TextBox 19" id="19"/>
          <p:cNvSpPr txBox="true"/>
          <p:nvPr/>
        </p:nvSpPr>
        <p:spPr>
          <a:xfrm rot="0">
            <a:off x="1028661" y="1123950"/>
            <a:ext cx="8780254" cy="1270635"/>
          </a:xfrm>
          <a:prstGeom prst="rect">
            <a:avLst/>
          </a:prstGeom>
        </p:spPr>
        <p:txBody>
          <a:bodyPr anchor="t" rtlCol="false" tIns="0" lIns="0" bIns="0" rIns="0">
            <a:spAutoFit/>
          </a:bodyPr>
          <a:lstStyle/>
          <a:p>
            <a:pPr>
              <a:lnSpc>
                <a:spcPts val="9720"/>
              </a:lnSpc>
            </a:pPr>
            <a:r>
              <a:rPr lang="en-US" sz="9000">
                <a:solidFill>
                  <a:srgbClr val="FFFFFF"/>
                </a:solidFill>
                <a:latin typeface="Belleza"/>
              </a:rPr>
              <a:t>AGENDA:</a:t>
            </a:r>
          </a:p>
        </p:txBody>
      </p:sp>
      <p:sp>
        <p:nvSpPr>
          <p:cNvPr name="TextBox 20" id="20"/>
          <p:cNvSpPr txBox="true"/>
          <p:nvPr/>
        </p:nvSpPr>
        <p:spPr>
          <a:xfrm rot="0">
            <a:off x="1028700" y="8770671"/>
            <a:ext cx="4627721" cy="288925"/>
          </a:xfrm>
          <a:prstGeom prst="rect">
            <a:avLst/>
          </a:prstGeom>
        </p:spPr>
        <p:txBody>
          <a:bodyPr anchor="t" rtlCol="false" tIns="0" lIns="0" bIns="0" rIns="0">
            <a:spAutoFit/>
          </a:bodyPr>
          <a:lstStyle/>
          <a:p>
            <a:pPr algn="ctr">
              <a:lnSpc>
                <a:spcPts val="2000"/>
              </a:lnSpc>
              <a:spcBef>
                <a:spcPct val="0"/>
              </a:spcBef>
            </a:pPr>
            <a:r>
              <a:rPr lang="en-US" sz="2000">
                <a:solidFill>
                  <a:srgbClr val="FFFFFF"/>
                </a:solidFill>
                <a:latin typeface="Poppins"/>
              </a:rPr>
              <a:t>Future Directions and Improvements</a:t>
            </a:r>
          </a:p>
        </p:txBody>
      </p:sp>
      <p:sp>
        <p:nvSpPr>
          <p:cNvPr name="TextBox 21" id="21"/>
          <p:cNvSpPr txBox="true"/>
          <p:nvPr/>
        </p:nvSpPr>
        <p:spPr>
          <a:xfrm rot="0">
            <a:off x="1028700" y="9384665"/>
            <a:ext cx="4627721" cy="288925"/>
          </a:xfrm>
          <a:prstGeom prst="rect">
            <a:avLst/>
          </a:prstGeom>
        </p:spPr>
        <p:txBody>
          <a:bodyPr anchor="t" rtlCol="false" tIns="0" lIns="0" bIns="0" rIns="0">
            <a:spAutoFit/>
          </a:bodyPr>
          <a:lstStyle/>
          <a:p>
            <a:pPr>
              <a:lnSpc>
                <a:spcPts val="2000"/>
              </a:lnSpc>
              <a:spcBef>
                <a:spcPct val="0"/>
              </a:spcBef>
            </a:pPr>
            <a:r>
              <a:rPr lang="en-US" sz="2000">
                <a:solidFill>
                  <a:srgbClr val="FFFFFF"/>
                </a:solidFill>
                <a:latin typeface="Poppins"/>
              </a:rPr>
              <a:t>Conclusion</a:t>
            </a:r>
          </a:p>
        </p:txBody>
      </p:sp>
      <p:sp>
        <p:nvSpPr>
          <p:cNvPr name="Freeform 22" id="22"/>
          <p:cNvSpPr/>
          <p:nvPr/>
        </p:nvSpPr>
        <p:spPr>
          <a:xfrm flipH="false" flipV="false" rot="786776">
            <a:off x="14942769" y="7280253"/>
            <a:ext cx="1432668" cy="1638186"/>
          </a:xfrm>
          <a:custGeom>
            <a:avLst/>
            <a:gdLst/>
            <a:ahLst/>
            <a:cxnLst/>
            <a:rect r="r" b="b" t="t" l="l"/>
            <a:pathLst>
              <a:path h="1638186" w="1432668">
                <a:moveTo>
                  <a:pt x="0" y="0"/>
                </a:moveTo>
                <a:lnTo>
                  <a:pt x="1432668" y="0"/>
                </a:lnTo>
                <a:lnTo>
                  <a:pt x="1432668" y="1638186"/>
                </a:lnTo>
                <a:lnTo>
                  <a:pt x="0" y="16381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8839160">
            <a:off x="10297705" y="684519"/>
            <a:ext cx="1668906" cy="1668906"/>
          </a:xfrm>
          <a:custGeom>
            <a:avLst/>
            <a:gdLst/>
            <a:ahLst/>
            <a:cxnLst/>
            <a:rect r="r" b="b" t="t" l="l"/>
            <a:pathLst>
              <a:path h="1668906" w="1668906">
                <a:moveTo>
                  <a:pt x="0" y="0"/>
                </a:moveTo>
                <a:lnTo>
                  <a:pt x="1668906" y="0"/>
                </a:lnTo>
                <a:lnTo>
                  <a:pt x="1668906" y="1668906"/>
                </a:lnTo>
                <a:lnTo>
                  <a:pt x="0" y="1668906"/>
                </a:lnTo>
                <a:lnTo>
                  <a:pt x="0" y="0"/>
                </a:lnTo>
                <a:close/>
              </a:path>
            </a:pathLst>
          </a:custGeom>
          <a:blipFill>
            <a:blip r:embed="rId8">
              <a:alphaModFix amt="54000"/>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1885289">
            <a:off x="14794550" y="5160550"/>
            <a:ext cx="2322441" cy="1199224"/>
          </a:xfrm>
          <a:custGeom>
            <a:avLst/>
            <a:gdLst/>
            <a:ahLst/>
            <a:cxnLst/>
            <a:rect r="r" b="b" t="t" l="l"/>
            <a:pathLst>
              <a:path h="1199224" w="2322441">
                <a:moveTo>
                  <a:pt x="0" y="0"/>
                </a:moveTo>
                <a:lnTo>
                  <a:pt x="2322441" y="0"/>
                </a:lnTo>
                <a:lnTo>
                  <a:pt x="2322441" y="1199225"/>
                </a:lnTo>
                <a:lnTo>
                  <a:pt x="0" y="1199225"/>
                </a:lnTo>
                <a:lnTo>
                  <a:pt x="0" y="0"/>
                </a:lnTo>
                <a:close/>
              </a:path>
            </a:pathLst>
          </a:custGeom>
          <a:blipFill>
            <a:blip r:embed="rId10">
              <a:alphaModFix amt="5300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1362906">
            <a:off x="12015132" y="1942639"/>
            <a:ext cx="1417736" cy="2057400"/>
          </a:xfrm>
          <a:custGeom>
            <a:avLst/>
            <a:gdLst/>
            <a:ahLst/>
            <a:cxnLst/>
            <a:rect r="r" b="b" t="t" l="l"/>
            <a:pathLst>
              <a:path h="2057400" w="1417736">
                <a:moveTo>
                  <a:pt x="0" y="0"/>
                </a:moveTo>
                <a:lnTo>
                  <a:pt x="1417735" y="0"/>
                </a:lnTo>
                <a:lnTo>
                  <a:pt x="1417735" y="2057400"/>
                </a:lnTo>
                <a:lnTo>
                  <a:pt x="0" y="2057400"/>
                </a:lnTo>
                <a:lnTo>
                  <a:pt x="0" y="0"/>
                </a:lnTo>
                <a:close/>
              </a:path>
            </a:pathLst>
          </a:custGeom>
          <a:blipFill>
            <a:blip r:embed="rId12">
              <a:alphaModFix amt="46000"/>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17890" y="-467716"/>
            <a:ext cx="6750088" cy="10754716"/>
            <a:chOff x="0" y="0"/>
            <a:chExt cx="9000117" cy="14339621"/>
          </a:xfrm>
        </p:grpSpPr>
        <p:pic>
          <p:nvPicPr>
            <p:cNvPr name="Picture 3" id="3"/>
            <p:cNvPicPr>
              <a:picLocks noChangeAspect="true"/>
            </p:cNvPicPr>
            <p:nvPr/>
          </p:nvPicPr>
          <p:blipFill>
            <a:blip r:embed="rId2"/>
            <a:srcRect l="773" t="0" r="773" b="0"/>
            <a:stretch>
              <a:fillRect/>
            </a:stretch>
          </p:blipFill>
          <p:spPr>
            <a:xfrm flipH="false" flipV="false">
              <a:off x="0" y="0"/>
              <a:ext cx="9000117" cy="14339621"/>
            </a:xfrm>
            <a:prstGeom prst="rect">
              <a:avLst/>
            </a:prstGeom>
          </p:spPr>
        </p:pic>
      </p:grpSp>
      <p:sp>
        <p:nvSpPr>
          <p:cNvPr name="AutoShape 4" id="4"/>
          <p:cNvSpPr/>
          <p:nvPr/>
        </p:nvSpPr>
        <p:spPr>
          <a:xfrm>
            <a:off x="1734280" y="9583524"/>
            <a:ext cx="16230639" cy="0"/>
          </a:xfrm>
          <a:prstGeom prst="line">
            <a:avLst/>
          </a:prstGeom>
          <a:ln cap="flat" w="9525">
            <a:solidFill>
              <a:srgbClr val="FFFFFF"/>
            </a:solidFill>
            <a:prstDash val="solid"/>
            <a:headEnd type="none" len="sm" w="sm"/>
            <a:tailEnd type="none" len="sm" w="sm"/>
          </a:ln>
        </p:spPr>
      </p:sp>
      <p:sp>
        <p:nvSpPr>
          <p:cNvPr name="TextBox 5" id="5"/>
          <p:cNvSpPr txBox="true"/>
          <p:nvPr/>
        </p:nvSpPr>
        <p:spPr>
          <a:xfrm rot="0">
            <a:off x="3399592" y="1726329"/>
            <a:ext cx="14395005" cy="8022754"/>
          </a:xfrm>
          <a:prstGeom prst="rect">
            <a:avLst/>
          </a:prstGeom>
        </p:spPr>
        <p:txBody>
          <a:bodyPr anchor="t" rtlCol="false" tIns="0" lIns="0" bIns="0" rIns="0">
            <a:spAutoFit/>
          </a:bodyPr>
          <a:lstStyle/>
          <a:p>
            <a:pPr algn="just">
              <a:lnSpc>
                <a:spcPts val="2270"/>
              </a:lnSpc>
            </a:pPr>
            <a:r>
              <a:rPr lang="en-US" sz="2270">
                <a:solidFill>
                  <a:srgbClr val="FFFFFF"/>
                </a:solidFill>
                <a:latin typeface="Poppins"/>
              </a:rPr>
              <a:t>The problem statement for the fashion recommendation project utilizing the Nearest Neighbor PageRank algorithm could be formulated as follows:</a:t>
            </a:r>
          </a:p>
          <a:p>
            <a:pPr algn="just">
              <a:lnSpc>
                <a:spcPts val="2270"/>
              </a:lnSpc>
            </a:pPr>
          </a:p>
          <a:p>
            <a:pPr algn="just">
              <a:lnSpc>
                <a:spcPts val="2270"/>
              </a:lnSpc>
            </a:pPr>
            <a:r>
              <a:rPr lang="en-US" sz="2270">
                <a:solidFill>
                  <a:srgbClr val="FFFFFF"/>
                </a:solidFill>
                <a:latin typeface="Poppins"/>
              </a:rPr>
              <a:t>OBJECTIVES:</a:t>
            </a:r>
          </a:p>
          <a:p>
            <a:pPr algn="just">
              <a:lnSpc>
                <a:spcPts val="2270"/>
              </a:lnSpc>
            </a:pPr>
            <a:r>
              <a:rPr lang="en-US" sz="2270">
                <a:solidFill>
                  <a:srgbClr val="FFFFFF"/>
                </a:solidFill>
                <a:latin typeface="Poppins"/>
              </a:rPr>
              <a:t>    </a:t>
            </a:r>
            <a:r>
              <a:rPr lang="en-US" sz="2270">
                <a:solidFill>
                  <a:srgbClr val="FFFFFF"/>
                </a:solidFill>
                <a:latin typeface="Poppins"/>
              </a:rPr>
              <a:t>"In today's fashion landscape, consumers are inundated with an overwhelming array of clothing options, making it challenging to discover items that align with their personal preferences and style. Additionally, online shopping platforms struggle to provide tailored recommendations that accurately reflect individual tastes, often leading to frustration and dissatisfaction among users.</a:t>
            </a:r>
          </a:p>
          <a:p>
            <a:pPr algn="just">
              <a:lnSpc>
                <a:spcPts val="2270"/>
              </a:lnSpc>
            </a:pPr>
          </a:p>
          <a:p>
            <a:pPr algn="just">
              <a:lnSpc>
                <a:spcPts val="2270"/>
              </a:lnSpc>
            </a:pPr>
            <a:r>
              <a:rPr lang="en-US" sz="2270">
                <a:solidFill>
                  <a:srgbClr val="FFFFFF"/>
                </a:solidFill>
                <a:latin typeface="Poppins"/>
              </a:rPr>
              <a:t>CURRENT SITUATION:</a:t>
            </a:r>
          </a:p>
          <a:p>
            <a:pPr algn="just">
              <a:lnSpc>
                <a:spcPts val="2270"/>
              </a:lnSpc>
            </a:pPr>
            <a:r>
              <a:rPr lang="en-US" sz="2270">
                <a:solidFill>
                  <a:srgbClr val="FFFFFF"/>
                </a:solidFill>
                <a:latin typeface="Poppins"/>
              </a:rPr>
              <a:t>     </a:t>
            </a:r>
            <a:r>
              <a:rPr lang="en-US" sz="2270">
                <a:solidFill>
                  <a:srgbClr val="FFFFFF"/>
                </a:solidFill>
                <a:latin typeface="Poppins"/>
              </a:rPr>
              <a:t>To address this issue, our project aims to develop a robust fashion recommendation system powered by advanced machine learning techniques, specifically leveraging the Nearest Neighbor PageRank algorithm. This system will analyze a diverse dataset of fashion items, including images and metadata, to construct a comprehensive fashion graph that captures the inherent similarities between different pieces of clothing.</a:t>
            </a:r>
          </a:p>
          <a:p>
            <a:pPr algn="just">
              <a:lnSpc>
                <a:spcPts val="2270"/>
              </a:lnSpc>
            </a:pPr>
          </a:p>
          <a:p>
            <a:pPr algn="just">
              <a:lnSpc>
                <a:spcPts val="2270"/>
              </a:lnSpc>
            </a:pPr>
            <a:r>
              <a:rPr lang="en-US" sz="2270">
                <a:solidFill>
                  <a:srgbClr val="FFFFFF"/>
                </a:solidFill>
                <a:latin typeface="Poppins"/>
              </a:rPr>
              <a:t>PROPOSED SOLUTION:</a:t>
            </a:r>
          </a:p>
          <a:p>
            <a:pPr algn="just">
              <a:lnSpc>
                <a:spcPts val="2270"/>
              </a:lnSpc>
            </a:pPr>
            <a:r>
              <a:rPr lang="en-US" sz="2270">
                <a:solidFill>
                  <a:srgbClr val="FFFFFF"/>
                </a:solidFill>
                <a:latin typeface="Poppins"/>
              </a:rPr>
              <a:t>       </a:t>
            </a:r>
            <a:r>
              <a:rPr lang="en-US" sz="2270">
                <a:solidFill>
                  <a:srgbClr val="FFFFFF"/>
                </a:solidFill>
                <a:latin typeface="Poppins"/>
              </a:rPr>
              <a:t>By applying the Nearest Neighbor PageRank algorithm to this fashion graph, we seek to identify the most relevant and personalized recommendations for users based on their preferences and browsing history. This approach will not only enhance the online shopping experience by providing curated suggestions but also empower users to explore new styles and trends that resonate with their unique fashion sensibilities.</a:t>
            </a:r>
          </a:p>
          <a:p>
            <a:pPr algn="just">
              <a:lnSpc>
                <a:spcPts val="2270"/>
              </a:lnSpc>
            </a:pPr>
          </a:p>
          <a:p>
            <a:pPr algn="just">
              <a:lnSpc>
                <a:spcPts val="2270"/>
              </a:lnSpc>
            </a:pPr>
            <a:r>
              <a:rPr lang="en-US" sz="2270">
                <a:solidFill>
                  <a:srgbClr val="FFFFFF"/>
                </a:solidFill>
                <a:latin typeface="Poppins"/>
              </a:rPr>
              <a:t>OUTCOMES:</a:t>
            </a:r>
          </a:p>
          <a:p>
            <a:pPr algn="just">
              <a:lnSpc>
                <a:spcPts val="2270"/>
              </a:lnSpc>
            </a:pPr>
            <a:r>
              <a:rPr lang="en-US" sz="2270">
                <a:solidFill>
                  <a:srgbClr val="FFFFFF"/>
                </a:solidFill>
                <a:latin typeface="Poppins"/>
              </a:rPr>
              <a:t>       </a:t>
            </a:r>
            <a:r>
              <a:rPr lang="en-US" sz="2270">
                <a:solidFill>
                  <a:srgbClr val="FFFFFF"/>
                </a:solidFill>
                <a:latin typeface="Poppins"/>
              </a:rPr>
              <a:t>Through the implementation and evaluation of this recommendation system, we aim to improve customer satisfaction, increase engagement on e-commerce platforms, and ultimately revolutionize the way individuals discover and interact with fashion online."</a:t>
            </a:r>
          </a:p>
          <a:p>
            <a:pPr algn="just">
              <a:lnSpc>
                <a:spcPts val="2270"/>
              </a:lnSpc>
              <a:spcBef>
                <a:spcPct val="0"/>
              </a:spcBef>
            </a:pPr>
          </a:p>
        </p:txBody>
      </p:sp>
      <p:sp>
        <p:nvSpPr>
          <p:cNvPr name="Freeform 6" id="6"/>
          <p:cNvSpPr/>
          <p:nvPr/>
        </p:nvSpPr>
        <p:spPr>
          <a:xfrm flipH="false" flipV="false" rot="2700000">
            <a:off x="13993304" y="75350"/>
            <a:ext cx="1366333" cy="890187"/>
          </a:xfrm>
          <a:custGeom>
            <a:avLst/>
            <a:gdLst/>
            <a:ahLst/>
            <a:cxnLst/>
            <a:rect r="r" b="b" t="t" l="l"/>
            <a:pathLst>
              <a:path h="890187" w="1366333">
                <a:moveTo>
                  <a:pt x="0" y="0"/>
                </a:moveTo>
                <a:lnTo>
                  <a:pt x="1366333" y="0"/>
                </a:lnTo>
                <a:lnTo>
                  <a:pt x="1366333" y="890186"/>
                </a:lnTo>
                <a:lnTo>
                  <a:pt x="0" y="890186"/>
                </a:lnTo>
                <a:lnTo>
                  <a:pt x="0" y="0"/>
                </a:lnTo>
                <a:close/>
              </a:path>
            </a:pathLst>
          </a:custGeom>
          <a:blipFill>
            <a:blip r:embed="rId3">
              <a:alphaModFix amt="53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782863">
            <a:off x="5477983" y="64238"/>
            <a:ext cx="905053" cy="1472719"/>
          </a:xfrm>
          <a:custGeom>
            <a:avLst/>
            <a:gdLst/>
            <a:ahLst/>
            <a:cxnLst/>
            <a:rect r="r" b="b" t="t" l="l"/>
            <a:pathLst>
              <a:path h="1472719" w="905053">
                <a:moveTo>
                  <a:pt x="0" y="0"/>
                </a:moveTo>
                <a:lnTo>
                  <a:pt x="905053" y="0"/>
                </a:lnTo>
                <a:lnTo>
                  <a:pt x="905053" y="1472719"/>
                </a:lnTo>
                <a:lnTo>
                  <a:pt x="0" y="1472719"/>
                </a:lnTo>
                <a:lnTo>
                  <a:pt x="0" y="0"/>
                </a:lnTo>
                <a:close/>
              </a:path>
            </a:pathLst>
          </a:custGeom>
          <a:blipFill>
            <a:blip r:embed="rId5">
              <a:alphaModFix amt="35000"/>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5087320" y="596643"/>
            <a:ext cx="10197443" cy="940314"/>
          </a:xfrm>
          <a:prstGeom prst="rect">
            <a:avLst/>
          </a:prstGeom>
        </p:spPr>
        <p:txBody>
          <a:bodyPr anchor="t" rtlCol="false" tIns="0" lIns="0" bIns="0" rIns="0">
            <a:spAutoFit/>
          </a:bodyPr>
          <a:lstStyle/>
          <a:p>
            <a:pPr algn="ctr">
              <a:lnSpc>
                <a:spcPts val="7236"/>
              </a:lnSpc>
            </a:pPr>
            <a:r>
              <a:rPr lang="en-US" sz="6700">
                <a:solidFill>
                  <a:srgbClr val="FFFFFF"/>
                </a:solidFill>
                <a:latin typeface="Belleza"/>
              </a:rPr>
              <a:t>PROBLEM STATEMENT</a:t>
            </a:r>
          </a:p>
        </p:txBody>
      </p:sp>
      <p:sp>
        <p:nvSpPr>
          <p:cNvPr name="Freeform 9" id="9"/>
          <p:cNvSpPr/>
          <p:nvPr/>
        </p:nvSpPr>
        <p:spPr>
          <a:xfrm flipH="false" flipV="false" rot="0">
            <a:off x="8106987" y="1809678"/>
            <a:ext cx="6316540" cy="7939405"/>
          </a:xfrm>
          <a:custGeom>
            <a:avLst/>
            <a:gdLst/>
            <a:ahLst/>
            <a:cxnLst/>
            <a:rect r="r" b="b" t="t" l="l"/>
            <a:pathLst>
              <a:path h="7939405" w="6316540">
                <a:moveTo>
                  <a:pt x="0" y="0"/>
                </a:moveTo>
                <a:lnTo>
                  <a:pt x="6316540" y="0"/>
                </a:lnTo>
                <a:lnTo>
                  <a:pt x="6316540" y="7939405"/>
                </a:lnTo>
                <a:lnTo>
                  <a:pt x="0" y="7939405"/>
                </a:lnTo>
                <a:lnTo>
                  <a:pt x="0" y="0"/>
                </a:lnTo>
                <a:close/>
              </a:path>
            </a:pathLst>
          </a:custGeom>
          <a:blipFill>
            <a:blip r:embed="rId7">
              <a:alphaModFix amt="18999"/>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661" y="9253538"/>
            <a:ext cx="16230639" cy="0"/>
          </a:xfrm>
          <a:prstGeom prst="line">
            <a:avLst/>
          </a:prstGeom>
          <a:ln cap="flat" w="9525">
            <a:solidFill>
              <a:srgbClr val="000000"/>
            </a:solidFill>
            <a:prstDash val="solid"/>
            <a:headEnd type="none" len="sm" w="sm"/>
            <a:tailEnd type="none" len="sm" w="sm"/>
          </a:ln>
        </p:spPr>
      </p:sp>
      <p:sp>
        <p:nvSpPr>
          <p:cNvPr name="Freeform 3" id="3"/>
          <p:cNvSpPr/>
          <p:nvPr/>
        </p:nvSpPr>
        <p:spPr>
          <a:xfrm flipH="false" flipV="false" rot="0">
            <a:off x="1287507" y="1660651"/>
            <a:ext cx="2855824" cy="4147584"/>
          </a:xfrm>
          <a:custGeom>
            <a:avLst/>
            <a:gdLst/>
            <a:ahLst/>
            <a:cxnLst/>
            <a:rect r="r" b="b" t="t" l="l"/>
            <a:pathLst>
              <a:path h="4147584" w="2855824">
                <a:moveTo>
                  <a:pt x="0" y="0"/>
                </a:moveTo>
                <a:lnTo>
                  <a:pt x="2855824" y="0"/>
                </a:lnTo>
                <a:lnTo>
                  <a:pt x="2855824" y="4147584"/>
                </a:lnTo>
                <a:lnTo>
                  <a:pt x="0" y="4147584"/>
                </a:lnTo>
                <a:lnTo>
                  <a:pt x="0" y="0"/>
                </a:lnTo>
                <a:close/>
              </a:path>
            </a:pathLst>
          </a:custGeom>
          <a:blipFill>
            <a:blip r:embed="rId2"/>
            <a:stretch>
              <a:fillRect l="0" t="0" r="-5112" b="0"/>
            </a:stretch>
          </a:blipFill>
        </p:spPr>
      </p:sp>
      <p:sp>
        <p:nvSpPr>
          <p:cNvPr name="Freeform 4" id="4"/>
          <p:cNvSpPr/>
          <p:nvPr/>
        </p:nvSpPr>
        <p:spPr>
          <a:xfrm flipH="false" flipV="false" rot="0">
            <a:off x="10905422" y="1252221"/>
            <a:ext cx="3419461" cy="3891279"/>
          </a:xfrm>
          <a:custGeom>
            <a:avLst/>
            <a:gdLst/>
            <a:ahLst/>
            <a:cxnLst/>
            <a:rect r="r" b="b" t="t" l="l"/>
            <a:pathLst>
              <a:path h="3891279" w="3419461">
                <a:moveTo>
                  <a:pt x="0" y="0"/>
                </a:moveTo>
                <a:lnTo>
                  <a:pt x="3419462" y="0"/>
                </a:lnTo>
                <a:lnTo>
                  <a:pt x="3419462" y="3891279"/>
                </a:lnTo>
                <a:lnTo>
                  <a:pt x="0" y="3891279"/>
                </a:lnTo>
                <a:lnTo>
                  <a:pt x="0" y="0"/>
                </a:lnTo>
                <a:close/>
              </a:path>
            </a:pathLst>
          </a:custGeom>
          <a:blipFill>
            <a:blip r:embed="rId3">
              <a:alphaModFix amt="80000"/>
            </a:blip>
            <a:stretch>
              <a:fillRect l="0" t="0" r="0" b="0"/>
            </a:stretch>
          </a:blipFill>
        </p:spPr>
      </p:sp>
      <p:sp>
        <p:nvSpPr>
          <p:cNvPr name="TextBox 5" id="5"/>
          <p:cNvSpPr txBox="true"/>
          <p:nvPr/>
        </p:nvSpPr>
        <p:spPr>
          <a:xfrm rot="0">
            <a:off x="858378" y="571500"/>
            <a:ext cx="11379779" cy="951363"/>
          </a:xfrm>
          <a:prstGeom prst="rect">
            <a:avLst/>
          </a:prstGeom>
        </p:spPr>
        <p:txBody>
          <a:bodyPr anchor="t" rtlCol="false" tIns="0" lIns="0" bIns="0" rIns="0">
            <a:spAutoFit/>
          </a:bodyPr>
          <a:lstStyle/>
          <a:p>
            <a:pPr>
              <a:lnSpc>
                <a:spcPts val="7344"/>
              </a:lnSpc>
            </a:pPr>
            <a:r>
              <a:rPr lang="en-US" sz="6800">
                <a:solidFill>
                  <a:srgbClr val="000000"/>
                </a:solidFill>
                <a:latin typeface="Belleza"/>
              </a:rPr>
              <a:t>PROJECT OVERVIEW:</a:t>
            </a:r>
          </a:p>
        </p:txBody>
      </p:sp>
      <p:sp>
        <p:nvSpPr>
          <p:cNvPr name="TextBox 6" id="6"/>
          <p:cNvSpPr txBox="true"/>
          <p:nvPr/>
        </p:nvSpPr>
        <p:spPr>
          <a:xfrm rot="0">
            <a:off x="10151971" y="5148525"/>
            <a:ext cx="3832809" cy="559435"/>
          </a:xfrm>
          <a:prstGeom prst="rect">
            <a:avLst/>
          </a:prstGeom>
        </p:spPr>
        <p:txBody>
          <a:bodyPr anchor="t" rtlCol="false" tIns="0" lIns="0" bIns="0" rIns="0">
            <a:spAutoFit/>
          </a:bodyPr>
          <a:lstStyle/>
          <a:p>
            <a:pPr>
              <a:lnSpc>
                <a:spcPts val="4339"/>
              </a:lnSpc>
            </a:pPr>
            <a:r>
              <a:rPr lang="en-US" sz="3099">
                <a:solidFill>
                  <a:srgbClr val="000000"/>
                </a:solidFill>
                <a:latin typeface="Poppins"/>
              </a:rPr>
              <a:t>AI PROJECTS:</a:t>
            </a:r>
          </a:p>
        </p:txBody>
      </p:sp>
      <p:sp>
        <p:nvSpPr>
          <p:cNvPr name="TextBox 7" id="7"/>
          <p:cNvSpPr txBox="true"/>
          <p:nvPr/>
        </p:nvSpPr>
        <p:spPr>
          <a:xfrm rot="0">
            <a:off x="10163480" y="5751085"/>
            <a:ext cx="7642601" cy="3471473"/>
          </a:xfrm>
          <a:prstGeom prst="rect">
            <a:avLst/>
          </a:prstGeom>
        </p:spPr>
        <p:txBody>
          <a:bodyPr anchor="t" rtlCol="false" tIns="0" lIns="0" bIns="0" rIns="0">
            <a:spAutoFit/>
          </a:bodyPr>
          <a:lstStyle/>
          <a:p>
            <a:pPr algn="just">
              <a:lnSpc>
                <a:spcPts val="3079"/>
              </a:lnSpc>
            </a:pPr>
            <a:r>
              <a:rPr lang="en-US" sz="2199" spc="54">
                <a:solidFill>
                  <a:srgbClr val="000000"/>
                </a:solidFill>
                <a:latin typeface="Poppins"/>
              </a:rPr>
              <a:t>   Our project aims to develop a cutting-edge fashion recommendation system using the Nearest Neighbor PageRank algorithm. In today's fashion landscape, consumers face challenges in discovering clothing items that suit their personal style preferences. Traditional recommendation systems often fail to provide personalized suggestions, leading to frustration and dissatisfaction among users.</a:t>
            </a:r>
          </a:p>
        </p:txBody>
      </p:sp>
      <p:sp>
        <p:nvSpPr>
          <p:cNvPr name="TextBox 8" id="8"/>
          <p:cNvSpPr txBox="true"/>
          <p:nvPr/>
        </p:nvSpPr>
        <p:spPr>
          <a:xfrm rot="0">
            <a:off x="1287507" y="5906846"/>
            <a:ext cx="3832809" cy="509905"/>
          </a:xfrm>
          <a:prstGeom prst="rect">
            <a:avLst/>
          </a:prstGeom>
        </p:spPr>
        <p:txBody>
          <a:bodyPr anchor="t" rtlCol="false" tIns="0" lIns="0" bIns="0" rIns="0">
            <a:spAutoFit/>
          </a:bodyPr>
          <a:lstStyle/>
          <a:p>
            <a:pPr>
              <a:lnSpc>
                <a:spcPts val="3919"/>
              </a:lnSpc>
            </a:pPr>
            <a:r>
              <a:rPr lang="en-US" sz="2799">
                <a:solidFill>
                  <a:srgbClr val="000000"/>
                </a:solidFill>
                <a:latin typeface="Poppins"/>
              </a:rPr>
              <a:t>MOTIVATION:</a:t>
            </a:r>
          </a:p>
        </p:txBody>
      </p:sp>
      <p:sp>
        <p:nvSpPr>
          <p:cNvPr name="TextBox 9" id="9"/>
          <p:cNvSpPr txBox="true"/>
          <p:nvPr/>
        </p:nvSpPr>
        <p:spPr>
          <a:xfrm rot="0">
            <a:off x="1606489" y="6606864"/>
            <a:ext cx="7853823" cy="2399411"/>
          </a:xfrm>
          <a:prstGeom prst="rect">
            <a:avLst/>
          </a:prstGeom>
        </p:spPr>
        <p:txBody>
          <a:bodyPr anchor="t" rtlCol="false" tIns="0" lIns="0" bIns="0" rIns="0">
            <a:spAutoFit/>
          </a:bodyPr>
          <a:lstStyle/>
          <a:p>
            <a:pPr algn="just">
              <a:lnSpc>
                <a:spcPts val="2739"/>
              </a:lnSpc>
            </a:pPr>
            <a:r>
              <a:rPr lang="en-US" sz="1956" spc="48">
                <a:solidFill>
                  <a:srgbClr val="000000"/>
                </a:solidFill>
                <a:latin typeface="Poppins"/>
              </a:rPr>
              <a:t>      The Nearest Neighbor PageRank algorithm will play a central role in our recommendation system. By computing PageRank scores on the fashion graph, we can identify the most relevant and similar items to a user's preferences or query. This approach enables us to offer tailored recommendations that align closely with individual tastes and preferences.</a:t>
            </a:r>
          </a:p>
        </p:txBody>
      </p:sp>
      <p:sp>
        <p:nvSpPr>
          <p:cNvPr name="Freeform 10" id="10"/>
          <p:cNvSpPr/>
          <p:nvPr/>
        </p:nvSpPr>
        <p:spPr>
          <a:xfrm flipH="false" flipV="false" rot="-1885289">
            <a:off x="16316204" y="-193810"/>
            <a:ext cx="2322441" cy="1199224"/>
          </a:xfrm>
          <a:custGeom>
            <a:avLst/>
            <a:gdLst/>
            <a:ahLst/>
            <a:cxnLst/>
            <a:rect r="r" b="b" t="t" l="l"/>
            <a:pathLst>
              <a:path h="1199224" w="2322441">
                <a:moveTo>
                  <a:pt x="0" y="0"/>
                </a:moveTo>
                <a:lnTo>
                  <a:pt x="2322441" y="0"/>
                </a:lnTo>
                <a:lnTo>
                  <a:pt x="2322441" y="1199224"/>
                </a:lnTo>
                <a:lnTo>
                  <a:pt x="0" y="1199224"/>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1362906">
            <a:off x="13616016" y="8626781"/>
            <a:ext cx="1417736" cy="2057400"/>
          </a:xfrm>
          <a:custGeom>
            <a:avLst/>
            <a:gdLst/>
            <a:ahLst/>
            <a:cxnLst/>
            <a:rect r="r" b="b" t="t" l="l"/>
            <a:pathLst>
              <a:path h="2057400" w="1417736">
                <a:moveTo>
                  <a:pt x="0" y="0"/>
                </a:moveTo>
                <a:lnTo>
                  <a:pt x="1417735" y="0"/>
                </a:lnTo>
                <a:lnTo>
                  <a:pt x="1417735" y="2057400"/>
                </a:lnTo>
                <a:lnTo>
                  <a:pt x="0" y="2057400"/>
                </a:lnTo>
                <a:lnTo>
                  <a:pt x="0" y="0"/>
                </a:lnTo>
                <a:close/>
              </a:path>
            </a:pathLst>
          </a:custGeom>
          <a:blipFill>
            <a:blip r:embed="rId6">
              <a:alphaModFix amt="46000"/>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8839160">
            <a:off x="5128308" y="1166747"/>
            <a:ext cx="1668906" cy="1668906"/>
          </a:xfrm>
          <a:custGeom>
            <a:avLst/>
            <a:gdLst/>
            <a:ahLst/>
            <a:cxnLst/>
            <a:rect r="r" b="b" t="t" l="l"/>
            <a:pathLst>
              <a:path h="1668906" w="1668906">
                <a:moveTo>
                  <a:pt x="0" y="0"/>
                </a:moveTo>
                <a:lnTo>
                  <a:pt x="1668906" y="0"/>
                </a:lnTo>
                <a:lnTo>
                  <a:pt x="1668906" y="1668906"/>
                </a:lnTo>
                <a:lnTo>
                  <a:pt x="0" y="1668906"/>
                </a:lnTo>
                <a:lnTo>
                  <a:pt x="0" y="0"/>
                </a:lnTo>
                <a:close/>
              </a:path>
            </a:pathLst>
          </a:custGeom>
          <a:blipFill>
            <a:blip r:embed="rId8">
              <a:alphaModFix amt="54000"/>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917676" y="4018351"/>
            <a:ext cx="3341624" cy="4806770"/>
            <a:chOff x="0" y="0"/>
            <a:chExt cx="4455498" cy="6409026"/>
          </a:xfrm>
        </p:grpSpPr>
        <p:pic>
          <p:nvPicPr>
            <p:cNvPr name="Picture 3" id="3"/>
            <p:cNvPicPr>
              <a:picLocks noChangeAspect="true"/>
            </p:cNvPicPr>
            <p:nvPr/>
          </p:nvPicPr>
          <p:blipFill>
            <a:blip r:embed="rId2"/>
            <a:srcRect l="0" t="2051" r="0" b="2051"/>
            <a:stretch>
              <a:fillRect/>
            </a:stretch>
          </p:blipFill>
          <p:spPr>
            <a:xfrm flipH="false" flipV="false">
              <a:off x="0" y="0"/>
              <a:ext cx="4455498" cy="6409026"/>
            </a:xfrm>
            <a:prstGeom prst="rect">
              <a:avLst/>
            </a:prstGeom>
          </p:spPr>
        </p:pic>
      </p:grpSp>
      <p:grpSp>
        <p:nvGrpSpPr>
          <p:cNvPr name="Group 4" id="4"/>
          <p:cNvGrpSpPr/>
          <p:nvPr/>
        </p:nvGrpSpPr>
        <p:grpSpPr>
          <a:xfrm rot="0">
            <a:off x="1028700" y="1028700"/>
            <a:ext cx="3341624" cy="4806770"/>
            <a:chOff x="0" y="0"/>
            <a:chExt cx="4455498" cy="6409026"/>
          </a:xfrm>
        </p:grpSpPr>
        <p:pic>
          <p:nvPicPr>
            <p:cNvPr name="Picture 5" id="5"/>
            <p:cNvPicPr>
              <a:picLocks noChangeAspect="true"/>
            </p:cNvPicPr>
            <p:nvPr/>
          </p:nvPicPr>
          <p:blipFill>
            <a:blip r:embed="rId3"/>
            <a:srcRect l="36454" t="0" r="36454" b="0"/>
            <a:stretch>
              <a:fillRect/>
            </a:stretch>
          </p:blipFill>
          <p:spPr>
            <a:xfrm flipH="false" flipV="false">
              <a:off x="0" y="0"/>
              <a:ext cx="4455498" cy="6409026"/>
            </a:xfrm>
            <a:prstGeom prst="rect">
              <a:avLst/>
            </a:prstGeom>
          </p:spPr>
        </p:pic>
      </p:grpSp>
      <p:sp>
        <p:nvSpPr>
          <p:cNvPr name="AutoShape 6" id="6"/>
          <p:cNvSpPr/>
          <p:nvPr/>
        </p:nvSpPr>
        <p:spPr>
          <a:xfrm rot="0">
            <a:off x="1028661" y="9253538"/>
            <a:ext cx="16230639" cy="0"/>
          </a:xfrm>
          <a:prstGeom prst="line">
            <a:avLst/>
          </a:prstGeom>
          <a:ln cap="flat" w="9525">
            <a:solidFill>
              <a:srgbClr val="FFFFFF"/>
            </a:solidFill>
            <a:prstDash val="solid"/>
            <a:headEnd type="none" len="sm" w="sm"/>
            <a:tailEnd type="none" len="sm" w="sm"/>
          </a:ln>
        </p:spPr>
      </p:sp>
      <p:sp>
        <p:nvSpPr>
          <p:cNvPr name="TextBox 7" id="7"/>
          <p:cNvSpPr txBox="true"/>
          <p:nvPr/>
        </p:nvSpPr>
        <p:spPr>
          <a:xfrm rot="0">
            <a:off x="955207" y="6466479"/>
            <a:ext cx="5897351" cy="2510834"/>
          </a:xfrm>
          <a:prstGeom prst="rect">
            <a:avLst/>
          </a:prstGeom>
        </p:spPr>
        <p:txBody>
          <a:bodyPr anchor="t" rtlCol="false" tIns="0" lIns="0" bIns="0" rIns="0">
            <a:spAutoFit/>
          </a:bodyPr>
          <a:lstStyle/>
          <a:p>
            <a:pPr>
              <a:lnSpc>
                <a:spcPts val="6528"/>
              </a:lnSpc>
            </a:pPr>
            <a:r>
              <a:rPr lang="en-US" sz="6044">
                <a:solidFill>
                  <a:srgbClr val="FFFFFF"/>
                </a:solidFill>
                <a:latin typeface="Belleza"/>
              </a:rPr>
              <a:t>SOLUTION AND ITS VALUABLE PROPOSITION:</a:t>
            </a:r>
          </a:p>
        </p:txBody>
      </p:sp>
      <p:sp>
        <p:nvSpPr>
          <p:cNvPr name="TextBox 8" id="8"/>
          <p:cNvSpPr txBox="true"/>
          <p:nvPr/>
        </p:nvSpPr>
        <p:spPr>
          <a:xfrm rot="0">
            <a:off x="4936154" y="942975"/>
            <a:ext cx="3832809" cy="509905"/>
          </a:xfrm>
          <a:prstGeom prst="rect">
            <a:avLst/>
          </a:prstGeom>
        </p:spPr>
        <p:txBody>
          <a:bodyPr anchor="t" rtlCol="false" tIns="0" lIns="0" bIns="0" rIns="0">
            <a:spAutoFit/>
          </a:bodyPr>
          <a:lstStyle/>
          <a:p>
            <a:pPr>
              <a:lnSpc>
                <a:spcPts val="3919"/>
              </a:lnSpc>
            </a:pPr>
            <a:r>
              <a:rPr lang="en-US" sz="2799">
                <a:solidFill>
                  <a:srgbClr val="FFFFFF"/>
                </a:solidFill>
                <a:latin typeface="Poppins"/>
              </a:rPr>
              <a:t>SOLUTION:</a:t>
            </a:r>
          </a:p>
        </p:txBody>
      </p:sp>
      <p:sp>
        <p:nvSpPr>
          <p:cNvPr name="TextBox 9" id="9"/>
          <p:cNvSpPr txBox="true"/>
          <p:nvPr/>
        </p:nvSpPr>
        <p:spPr>
          <a:xfrm rot="0">
            <a:off x="5087733" y="1669973"/>
            <a:ext cx="12878608" cy="2484367"/>
          </a:xfrm>
          <a:prstGeom prst="rect">
            <a:avLst/>
          </a:prstGeom>
        </p:spPr>
        <p:txBody>
          <a:bodyPr anchor="t" rtlCol="false" tIns="0" lIns="0" bIns="0" rIns="0">
            <a:spAutoFit/>
          </a:bodyPr>
          <a:lstStyle/>
          <a:p>
            <a:pPr>
              <a:lnSpc>
                <a:spcPts val="2838"/>
              </a:lnSpc>
            </a:pPr>
            <a:r>
              <a:rPr lang="en-US" sz="2027" spc="50">
                <a:solidFill>
                  <a:srgbClr val="FFFFFF"/>
                </a:solidFill>
                <a:latin typeface="Poppins Bold"/>
              </a:rPr>
              <a:t>Personalized Recommendations: </a:t>
            </a:r>
            <a:r>
              <a:rPr lang="en-US" sz="2027" spc="50">
                <a:solidFill>
                  <a:srgbClr val="FFFFFF"/>
                </a:solidFill>
                <a:latin typeface="Poppins"/>
              </a:rPr>
              <a:t>By analyzing a diverse dataset of fashion items and constructing a comprehensive fashion graph, our system can generate personalized recommendations based on the user's preferences and browsing history.</a:t>
            </a:r>
          </a:p>
          <a:p>
            <a:pPr>
              <a:lnSpc>
                <a:spcPts val="2838"/>
              </a:lnSpc>
            </a:pPr>
            <a:r>
              <a:rPr lang="en-US" sz="2027" spc="50">
                <a:solidFill>
                  <a:srgbClr val="FFFFFF"/>
                </a:solidFill>
                <a:latin typeface="Poppins Semi-Bold"/>
              </a:rPr>
              <a:t>Advanced Algorithm</a:t>
            </a:r>
            <a:r>
              <a:rPr lang="en-US" sz="2027" spc="50">
                <a:solidFill>
                  <a:srgbClr val="FFFFFF"/>
                </a:solidFill>
                <a:latin typeface="Poppins"/>
              </a:rPr>
              <a:t>: The Nearest Neighbor PageRank algorithm serves as the backbone of our recommendation system, enabling us to identify the most relevant and similar items to a user's query. </a:t>
            </a:r>
          </a:p>
          <a:p>
            <a:pPr>
              <a:lnSpc>
                <a:spcPts val="2838"/>
              </a:lnSpc>
            </a:pPr>
          </a:p>
        </p:txBody>
      </p:sp>
      <p:sp>
        <p:nvSpPr>
          <p:cNvPr name="TextBox 10" id="10"/>
          <p:cNvSpPr txBox="true"/>
          <p:nvPr/>
        </p:nvSpPr>
        <p:spPr>
          <a:xfrm rot="0">
            <a:off x="8768963" y="3773526"/>
            <a:ext cx="4582480" cy="509905"/>
          </a:xfrm>
          <a:prstGeom prst="rect">
            <a:avLst/>
          </a:prstGeom>
        </p:spPr>
        <p:txBody>
          <a:bodyPr anchor="t" rtlCol="false" tIns="0" lIns="0" bIns="0" rIns="0">
            <a:spAutoFit/>
          </a:bodyPr>
          <a:lstStyle/>
          <a:p>
            <a:pPr algn="r">
              <a:lnSpc>
                <a:spcPts val="3919"/>
              </a:lnSpc>
            </a:pPr>
            <a:r>
              <a:rPr lang="en-US" sz="2799">
                <a:solidFill>
                  <a:srgbClr val="FFFFFF"/>
                </a:solidFill>
                <a:latin typeface="Poppins"/>
              </a:rPr>
              <a:t>VALUABLE PROPOSITION:</a:t>
            </a:r>
          </a:p>
        </p:txBody>
      </p:sp>
      <p:sp>
        <p:nvSpPr>
          <p:cNvPr name="TextBox 11" id="11"/>
          <p:cNvSpPr txBox="true"/>
          <p:nvPr/>
        </p:nvSpPr>
        <p:spPr>
          <a:xfrm rot="0">
            <a:off x="6566377" y="4518179"/>
            <a:ext cx="6785066" cy="4602559"/>
          </a:xfrm>
          <a:prstGeom prst="rect">
            <a:avLst/>
          </a:prstGeom>
        </p:spPr>
        <p:txBody>
          <a:bodyPr anchor="t" rtlCol="false" tIns="0" lIns="0" bIns="0" rIns="0">
            <a:spAutoFit/>
          </a:bodyPr>
          <a:lstStyle/>
          <a:p>
            <a:pPr algn="just">
              <a:lnSpc>
                <a:spcPts val="3074"/>
              </a:lnSpc>
            </a:pPr>
            <a:r>
              <a:rPr lang="en-US" sz="2195" spc="54">
                <a:solidFill>
                  <a:srgbClr val="FFFFFF"/>
                </a:solidFill>
                <a:latin typeface="Poppins Bold"/>
              </a:rPr>
              <a:t>Business Growth Opportunities:</a:t>
            </a:r>
            <a:r>
              <a:rPr lang="en-US" sz="2195" spc="54">
                <a:solidFill>
                  <a:srgbClr val="FFFFFF"/>
                </a:solidFill>
                <a:latin typeface="Poppins"/>
              </a:rPr>
              <a:t> For fashion retailers and e-commerce platforms, our recommendation system presents valuable opportunities for driving sales and increasing customer loyalty. </a:t>
            </a:r>
          </a:p>
          <a:p>
            <a:pPr algn="just">
              <a:lnSpc>
                <a:spcPts val="3074"/>
              </a:lnSpc>
            </a:pPr>
          </a:p>
          <a:p>
            <a:pPr algn="just">
              <a:lnSpc>
                <a:spcPts val="3074"/>
              </a:lnSpc>
            </a:pPr>
            <a:r>
              <a:rPr lang="en-US" sz="2195" spc="54">
                <a:solidFill>
                  <a:srgbClr val="FFFFFF"/>
                </a:solidFill>
                <a:latin typeface="Poppins Semi-Bold"/>
              </a:rPr>
              <a:t>Innovation and Differentiation</a:t>
            </a:r>
            <a:r>
              <a:rPr lang="en-US" sz="2195" spc="54">
                <a:solidFill>
                  <a:srgbClr val="FFFFFF"/>
                </a:solidFill>
                <a:latin typeface="Poppins"/>
              </a:rPr>
              <a:t>: In an increasingly competitive market, our solution offers a unique value proposition by leveraging cutting-edge machine learning techniques to deliver highly personalized recommendations.</a:t>
            </a:r>
          </a:p>
        </p:txBody>
      </p:sp>
      <p:grpSp>
        <p:nvGrpSpPr>
          <p:cNvPr name="Group 12" id="12"/>
          <p:cNvGrpSpPr/>
          <p:nvPr/>
        </p:nvGrpSpPr>
        <p:grpSpPr>
          <a:xfrm rot="0">
            <a:off x="1028661" y="1028700"/>
            <a:ext cx="3495865" cy="4806770"/>
            <a:chOff x="0" y="0"/>
            <a:chExt cx="4661153" cy="6409026"/>
          </a:xfrm>
        </p:grpSpPr>
        <p:pic>
          <p:nvPicPr>
            <p:cNvPr name="Picture 13" id="13"/>
            <p:cNvPicPr>
              <a:picLocks noChangeAspect="true"/>
            </p:cNvPicPr>
            <p:nvPr/>
          </p:nvPicPr>
          <p:blipFill>
            <a:blip r:embed="rId4"/>
            <a:srcRect l="25757" t="0" r="25757" b="0"/>
            <a:stretch>
              <a:fillRect/>
            </a:stretch>
          </p:blipFill>
          <p:spPr>
            <a:xfrm flipH="false" flipV="false">
              <a:off x="0" y="0"/>
              <a:ext cx="4661153" cy="6409026"/>
            </a:xfrm>
            <a:prstGeom prst="rect">
              <a:avLst/>
            </a:prstGeom>
          </p:spPr>
        </p:pic>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2734" y="0"/>
            <a:ext cx="4171791" cy="8615525"/>
            <a:chOff x="0" y="0"/>
            <a:chExt cx="5562389" cy="11487367"/>
          </a:xfrm>
        </p:grpSpPr>
        <p:pic>
          <p:nvPicPr>
            <p:cNvPr name="Picture 3" id="3"/>
            <p:cNvPicPr>
              <a:picLocks noChangeAspect="true"/>
            </p:cNvPicPr>
            <p:nvPr/>
          </p:nvPicPr>
          <p:blipFill>
            <a:blip r:embed="rId2"/>
            <a:srcRect l="13683" t="0" r="13683" b="0"/>
            <a:stretch>
              <a:fillRect/>
            </a:stretch>
          </p:blipFill>
          <p:spPr>
            <a:xfrm flipH="false" flipV="false">
              <a:off x="0" y="0"/>
              <a:ext cx="5562389" cy="11487367"/>
            </a:xfrm>
            <a:prstGeom prst="rect">
              <a:avLst/>
            </a:prstGeom>
          </p:spPr>
        </p:pic>
      </p:grpSp>
      <p:grpSp>
        <p:nvGrpSpPr>
          <p:cNvPr name="Group 4" id="4"/>
          <p:cNvGrpSpPr/>
          <p:nvPr/>
        </p:nvGrpSpPr>
        <p:grpSpPr>
          <a:xfrm rot="0">
            <a:off x="4648951" y="2821143"/>
            <a:ext cx="4370624" cy="8615525"/>
            <a:chOff x="0" y="0"/>
            <a:chExt cx="5827498" cy="11487367"/>
          </a:xfrm>
        </p:grpSpPr>
        <p:pic>
          <p:nvPicPr>
            <p:cNvPr name="Picture 5" id="5"/>
            <p:cNvPicPr>
              <a:picLocks noChangeAspect="true"/>
            </p:cNvPicPr>
            <p:nvPr/>
          </p:nvPicPr>
          <p:blipFill>
            <a:blip r:embed="rId3"/>
            <a:srcRect l="16463" t="0" r="17241" b="12878"/>
            <a:stretch>
              <a:fillRect/>
            </a:stretch>
          </p:blipFill>
          <p:spPr>
            <a:xfrm flipH="false" flipV="false">
              <a:off x="0" y="0"/>
              <a:ext cx="5827498" cy="11487367"/>
            </a:xfrm>
            <a:prstGeom prst="rect">
              <a:avLst/>
            </a:prstGeom>
          </p:spPr>
        </p:pic>
      </p:grpSp>
      <p:grpSp>
        <p:nvGrpSpPr>
          <p:cNvPr name="Group 6" id="6"/>
          <p:cNvGrpSpPr/>
          <p:nvPr/>
        </p:nvGrpSpPr>
        <p:grpSpPr>
          <a:xfrm rot="0">
            <a:off x="9353387" y="178117"/>
            <a:ext cx="4425421" cy="8615525"/>
            <a:chOff x="0" y="0"/>
            <a:chExt cx="5900561" cy="11487367"/>
          </a:xfrm>
        </p:grpSpPr>
        <p:pic>
          <p:nvPicPr>
            <p:cNvPr name="Picture 7" id="7"/>
            <p:cNvPicPr>
              <a:picLocks noChangeAspect="true"/>
            </p:cNvPicPr>
            <p:nvPr/>
          </p:nvPicPr>
          <p:blipFill>
            <a:blip r:embed="rId3"/>
            <a:srcRect l="11475" t="0" r="11475" b="0"/>
            <a:stretch>
              <a:fillRect/>
            </a:stretch>
          </p:blipFill>
          <p:spPr>
            <a:xfrm flipH="false" flipV="false">
              <a:off x="0" y="0"/>
              <a:ext cx="5900561" cy="11487367"/>
            </a:xfrm>
            <a:prstGeom prst="rect">
              <a:avLst/>
            </a:prstGeom>
          </p:spPr>
        </p:pic>
      </p:grpSp>
      <p:grpSp>
        <p:nvGrpSpPr>
          <p:cNvPr name="Group 8" id="8"/>
          <p:cNvGrpSpPr/>
          <p:nvPr/>
        </p:nvGrpSpPr>
        <p:grpSpPr>
          <a:xfrm rot="0">
            <a:off x="14102658" y="835737"/>
            <a:ext cx="4023751" cy="8615525"/>
            <a:chOff x="0" y="0"/>
            <a:chExt cx="5365001" cy="11487367"/>
          </a:xfrm>
        </p:grpSpPr>
        <p:pic>
          <p:nvPicPr>
            <p:cNvPr name="Picture 9" id="9"/>
            <p:cNvPicPr>
              <a:picLocks noChangeAspect="true"/>
            </p:cNvPicPr>
            <p:nvPr/>
          </p:nvPicPr>
          <p:blipFill>
            <a:blip r:embed="rId4"/>
            <a:srcRect l="31453" t="0" r="37391" b="0"/>
            <a:stretch>
              <a:fillRect/>
            </a:stretch>
          </p:blipFill>
          <p:spPr>
            <a:xfrm flipH="false" flipV="false">
              <a:off x="0" y="0"/>
              <a:ext cx="5365001" cy="11487367"/>
            </a:xfrm>
            <a:prstGeom prst="rect">
              <a:avLst/>
            </a:prstGeom>
          </p:spPr>
        </p:pic>
      </p:grpSp>
      <p:grpSp>
        <p:nvGrpSpPr>
          <p:cNvPr name="Group 10" id="10"/>
          <p:cNvGrpSpPr/>
          <p:nvPr/>
        </p:nvGrpSpPr>
        <p:grpSpPr>
          <a:xfrm rot="0">
            <a:off x="352734" y="3893053"/>
            <a:ext cx="4172392" cy="3086100"/>
            <a:chOff x="0" y="0"/>
            <a:chExt cx="1098902" cy="812800"/>
          </a:xfrm>
        </p:grpSpPr>
        <p:sp>
          <p:nvSpPr>
            <p:cNvPr name="Freeform 11" id="11"/>
            <p:cNvSpPr/>
            <p:nvPr/>
          </p:nvSpPr>
          <p:spPr>
            <a:xfrm flipH="false" flipV="false" rot="0">
              <a:off x="0" y="0"/>
              <a:ext cx="1098902" cy="812800"/>
            </a:xfrm>
            <a:custGeom>
              <a:avLst/>
              <a:gdLst/>
              <a:ahLst/>
              <a:cxnLst/>
              <a:rect r="r" b="b" t="t" l="l"/>
              <a:pathLst>
                <a:path h="812800" w="1098902">
                  <a:moveTo>
                    <a:pt x="0" y="0"/>
                  </a:moveTo>
                  <a:lnTo>
                    <a:pt x="1098902" y="0"/>
                  </a:lnTo>
                  <a:lnTo>
                    <a:pt x="1098902" y="812800"/>
                  </a:lnTo>
                  <a:lnTo>
                    <a:pt x="0" y="812800"/>
                  </a:lnTo>
                  <a:close/>
                </a:path>
              </a:pathLst>
            </a:custGeom>
            <a:solidFill>
              <a:srgbClr val="FFFFFF"/>
            </a:solidFill>
          </p:spPr>
        </p:sp>
        <p:sp>
          <p:nvSpPr>
            <p:cNvPr name="TextBox 12" id="12"/>
            <p:cNvSpPr txBox="true"/>
            <p:nvPr/>
          </p:nvSpPr>
          <p:spPr>
            <a:xfrm>
              <a:off x="0" y="9525"/>
              <a:ext cx="1098902" cy="803275"/>
            </a:xfrm>
            <a:prstGeom prst="rect">
              <a:avLst/>
            </a:prstGeom>
          </p:spPr>
          <p:txBody>
            <a:bodyPr anchor="ctr" rtlCol="false" tIns="50800" lIns="50800" bIns="50800" rIns="50800"/>
            <a:lstStyle/>
            <a:p>
              <a:pPr algn="ctr">
                <a:lnSpc>
                  <a:spcPts val="2000"/>
                </a:lnSpc>
              </a:pPr>
            </a:p>
          </p:txBody>
        </p:sp>
      </p:grpSp>
      <p:sp>
        <p:nvSpPr>
          <p:cNvPr name="TextBox 13" id="13"/>
          <p:cNvSpPr txBox="true"/>
          <p:nvPr/>
        </p:nvSpPr>
        <p:spPr>
          <a:xfrm rot="0">
            <a:off x="-1433130" y="691851"/>
            <a:ext cx="16386884" cy="1142622"/>
          </a:xfrm>
          <a:prstGeom prst="rect">
            <a:avLst/>
          </a:prstGeom>
        </p:spPr>
        <p:txBody>
          <a:bodyPr anchor="t" rtlCol="false" tIns="0" lIns="0" bIns="0" rIns="0">
            <a:spAutoFit/>
          </a:bodyPr>
          <a:lstStyle/>
          <a:p>
            <a:pPr algn="ctr">
              <a:lnSpc>
                <a:spcPts val="8748"/>
              </a:lnSpc>
            </a:pPr>
            <a:r>
              <a:rPr lang="en-US" sz="8100">
                <a:solidFill>
                  <a:srgbClr val="000000"/>
                </a:solidFill>
                <a:latin typeface="Belleza Bold"/>
              </a:rPr>
              <a:t>WHO ARE THE END USERS?</a:t>
            </a:r>
          </a:p>
        </p:txBody>
      </p:sp>
      <p:sp>
        <p:nvSpPr>
          <p:cNvPr name="TextBox 14" id="14"/>
          <p:cNvSpPr txBox="true"/>
          <p:nvPr/>
        </p:nvSpPr>
        <p:spPr>
          <a:xfrm rot="0">
            <a:off x="839755" y="4514455"/>
            <a:ext cx="2432090" cy="831214"/>
          </a:xfrm>
          <a:prstGeom prst="rect">
            <a:avLst/>
          </a:prstGeom>
        </p:spPr>
        <p:txBody>
          <a:bodyPr anchor="t" rtlCol="false" tIns="0" lIns="0" bIns="0" rIns="0">
            <a:spAutoFit/>
          </a:bodyPr>
          <a:lstStyle/>
          <a:p>
            <a:pPr algn="ctr">
              <a:lnSpc>
                <a:spcPts val="3099"/>
              </a:lnSpc>
            </a:pPr>
            <a:r>
              <a:rPr lang="en-US" sz="3099">
                <a:solidFill>
                  <a:srgbClr val="000000"/>
                </a:solidFill>
                <a:latin typeface="Poppins Bold"/>
              </a:rPr>
              <a:t>1.Individual</a:t>
            </a:r>
          </a:p>
          <a:p>
            <a:pPr>
              <a:lnSpc>
                <a:spcPts val="3099"/>
              </a:lnSpc>
              <a:spcBef>
                <a:spcPct val="0"/>
              </a:spcBef>
            </a:pPr>
            <a:r>
              <a:rPr lang="en-US" sz="3099">
                <a:solidFill>
                  <a:srgbClr val="000000"/>
                </a:solidFill>
                <a:latin typeface="Poppins Bold"/>
              </a:rPr>
              <a:t> Consumers</a:t>
            </a:r>
          </a:p>
        </p:txBody>
      </p:sp>
      <p:sp>
        <p:nvSpPr>
          <p:cNvPr name="TextBox 15" id="15"/>
          <p:cNvSpPr txBox="true"/>
          <p:nvPr/>
        </p:nvSpPr>
        <p:spPr>
          <a:xfrm rot="0">
            <a:off x="839755" y="5727927"/>
            <a:ext cx="3197750" cy="864869"/>
          </a:xfrm>
          <a:prstGeom prst="rect">
            <a:avLst/>
          </a:prstGeom>
        </p:spPr>
        <p:txBody>
          <a:bodyPr anchor="t" rtlCol="false" tIns="0" lIns="0" bIns="0" rIns="0">
            <a:spAutoFit/>
          </a:bodyPr>
          <a:lstStyle/>
          <a:p>
            <a:pPr>
              <a:lnSpc>
                <a:spcPts val="3299"/>
              </a:lnSpc>
              <a:spcBef>
                <a:spcPct val="0"/>
              </a:spcBef>
            </a:pPr>
            <a:r>
              <a:rPr lang="en-US" sz="3299">
                <a:solidFill>
                  <a:srgbClr val="000000"/>
                </a:solidFill>
                <a:latin typeface="Poppins Bold"/>
              </a:rPr>
              <a:t>2.Online Shoppers</a:t>
            </a:r>
          </a:p>
        </p:txBody>
      </p:sp>
      <p:grpSp>
        <p:nvGrpSpPr>
          <p:cNvPr name="Group 16" id="16"/>
          <p:cNvGrpSpPr/>
          <p:nvPr/>
        </p:nvGrpSpPr>
        <p:grpSpPr>
          <a:xfrm rot="0">
            <a:off x="4847183" y="7072475"/>
            <a:ext cx="4172392" cy="3086100"/>
            <a:chOff x="0" y="0"/>
            <a:chExt cx="1098902" cy="812800"/>
          </a:xfrm>
        </p:grpSpPr>
        <p:sp>
          <p:nvSpPr>
            <p:cNvPr name="Freeform 17" id="17"/>
            <p:cNvSpPr/>
            <p:nvPr/>
          </p:nvSpPr>
          <p:spPr>
            <a:xfrm flipH="false" flipV="false" rot="0">
              <a:off x="0" y="0"/>
              <a:ext cx="1098902" cy="812800"/>
            </a:xfrm>
            <a:custGeom>
              <a:avLst/>
              <a:gdLst/>
              <a:ahLst/>
              <a:cxnLst/>
              <a:rect r="r" b="b" t="t" l="l"/>
              <a:pathLst>
                <a:path h="812800" w="1098902">
                  <a:moveTo>
                    <a:pt x="0" y="0"/>
                  </a:moveTo>
                  <a:lnTo>
                    <a:pt x="1098902" y="0"/>
                  </a:lnTo>
                  <a:lnTo>
                    <a:pt x="1098902" y="812800"/>
                  </a:lnTo>
                  <a:lnTo>
                    <a:pt x="0" y="812800"/>
                  </a:lnTo>
                  <a:close/>
                </a:path>
              </a:pathLst>
            </a:custGeom>
            <a:solidFill>
              <a:srgbClr val="FFFFFF"/>
            </a:solidFill>
          </p:spPr>
        </p:sp>
        <p:sp>
          <p:nvSpPr>
            <p:cNvPr name="TextBox 18" id="18"/>
            <p:cNvSpPr txBox="true"/>
            <p:nvPr/>
          </p:nvSpPr>
          <p:spPr>
            <a:xfrm>
              <a:off x="0" y="9525"/>
              <a:ext cx="1098902" cy="803275"/>
            </a:xfrm>
            <a:prstGeom prst="rect">
              <a:avLst/>
            </a:prstGeom>
          </p:spPr>
          <p:txBody>
            <a:bodyPr anchor="ctr" rtlCol="false" tIns="50800" lIns="50800" bIns="50800" rIns="50800"/>
            <a:lstStyle/>
            <a:p>
              <a:pPr algn="ctr">
                <a:lnSpc>
                  <a:spcPts val="2000"/>
                </a:lnSpc>
              </a:pPr>
            </a:p>
          </p:txBody>
        </p:sp>
      </p:grpSp>
      <p:sp>
        <p:nvSpPr>
          <p:cNvPr name="TextBox 19" id="19"/>
          <p:cNvSpPr txBox="true"/>
          <p:nvPr/>
        </p:nvSpPr>
        <p:spPr>
          <a:xfrm rot="0">
            <a:off x="5173511" y="8930640"/>
            <a:ext cx="3173602" cy="831214"/>
          </a:xfrm>
          <a:prstGeom prst="rect">
            <a:avLst/>
          </a:prstGeom>
        </p:spPr>
        <p:txBody>
          <a:bodyPr anchor="t" rtlCol="false" tIns="0" lIns="0" bIns="0" rIns="0">
            <a:spAutoFit/>
          </a:bodyPr>
          <a:lstStyle/>
          <a:p>
            <a:pPr>
              <a:lnSpc>
                <a:spcPts val="3099"/>
              </a:lnSpc>
              <a:spcBef>
                <a:spcPct val="0"/>
              </a:spcBef>
            </a:pPr>
            <a:r>
              <a:rPr lang="en-US" sz="3099">
                <a:solidFill>
                  <a:srgbClr val="000000"/>
                </a:solidFill>
                <a:latin typeface="Poppins Bold"/>
              </a:rPr>
              <a:t>4.Fashion Retailers</a:t>
            </a:r>
          </a:p>
        </p:txBody>
      </p:sp>
      <p:grpSp>
        <p:nvGrpSpPr>
          <p:cNvPr name="Group 20" id="20"/>
          <p:cNvGrpSpPr/>
          <p:nvPr/>
        </p:nvGrpSpPr>
        <p:grpSpPr>
          <a:xfrm rot="0">
            <a:off x="9397029" y="1834474"/>
            <a:ext cx="4172392" cy="3086100"/>
            <a:chOff x="0" y="0"/>
            <a:chExt cx="1098902" cy="812800"/>
          </a:xfrm>
        </p:grpSpPr>
        <p:sp>
          <p:nvSpPr>
            <p:cNvPr name="Freeform 21" id="21"/>
            <p:cNvSpPr/>
            <p:nvPr/>
          </p:nvSpPr>
          <p:spPr>
            <a:xfrm flipH="false" flipV="false" rot="0">
              <a:off x="0" y="0"/>
              <a:ext cx="1098902" cy="812800"/>
            </a:xfrm>
            <a:custGeom>
              <a:avLst/>
              <a:gdLst/>
              <a:ahLst/>
              <a:cxnLst/>
              <a:rect r="r" b="b" t="t" l="l"/>
              <a:pathLst>
                <a:path h="812800" w="1098902">
                  <a:moveTo>
                    <a:pt x="0" y="0"/>
                  </a:moveTo>
                  <a:lnTo>
                    <a:pt x="1098902" y="0"/>
                  </a:lnTo>
                  <a:lnTo>
                    <a:pt x="1098902" y="812800"/>
                  </a:lnTo>
                  <a:lnTo>
                    <a:pt x="0" y="812800"/>
                  </a:lnTo>
                  <a:close/>
                </a:path>
              </a:pathLst>
            </a:custGeom>
            <a:solidFill>
              <a:srgbClr val="FFFFFF"/>
            </a:solidFill>
          </p:spPr>
        </p:sp>
        <p:sp>
          <p:nvSpPr>
            <p:cNvPr name="TextBox 22" id="22"/>
            <p:cNvSpPr txBox="true"/>
            <p:nvPr/>
          </p:nvSpPr>
          <p:spPr>
            <a:xfrm>
              <a:off x="0" y="9525"/>
              <a:ext cx="1098902" cy="803275"/>
            </a:xfrm>
            <a:prstGeom prst="rect">
              <a:avLst/>
            </a:prstGeom>
          </p:spPr>
          <p:txBody>
            <a:bodyPr anchor="ctr" rtlCol="false" tIns="50800" lIns="50800" bIns="50800" rIns="50800"/>
            <a:lstStyle/>
            <a:p>
              <a:pPr algn="ctr">
                <a:lnSpc>
                  <a:spcPts val="2000"/>
                </a:lnSpc>
              </a:pPr>
            </a:p>
          </p:txBody>
        </p:sp>
      </p:grpSp>
      <p:sp>
        <p:nvSpPr>
          <p:cNvPr name="TextBox 23" id="23"/>
          <p:cNvSpPr txBox="true"/>
          <p:nvPr/>
        </p:nvSpPr>
        <p:spPr>
          <a:xfrm rot="0">
            <a:off x="9397029" y="2432290"/>
            <a:ext cx="4172392" cy="810276"/>
          </a:xfrm>
          <a:prstGeom prst="rect">
            <a:avLst/>
          </a:prstGeom>
        </p:spPr>
        <p:txBody>
          <a:bodyPr anchor="t" rtlCol="false" tIns="0" lIns="0" bIns="0" rIns="0">
            <a:spAutoFit/>
          </a:bodyPr>
          <a:lstStyle/>
          <a:p>
            <a:pPr algn="just">
              <a:lnSpc>
                <a:spcPts val="2928"/>
              </a:lnSpc>
            </a:pPr>
            <a:r>
              <a:rPr lang="en-US" sz="2928">
                <a:solidFill>
                  <a:srgbClr val="000000"/>
                </a:solidFill>
                <a:latin typeface="Poppins Bold"/>
              </a:rPr>
              <a:t>5.Stylists and Fashion</a:t>
            </a:r>
          </a:p>
          <a:p>
            <a:pPr>
              <a:lnSpc>
                <a:spcPts val="3153"/>
              </a:lnSpc>
              <a:spcBef>
                <a:spcPct val="0"/>
              </a:spcBef>
            </a:pPr>
            <a:r>
              <a:rPr lang="en-US" sz="3153">
                <a:solidFill>
                  <a:srgbClr val="000000"/>
                </a:solidFill>
                <a:latin typeface="Poppins Bold"/>
              </a:rPr>
              <a:t> Professionals</a:t>
            </a:r>
          </a:p>
        </p:txBody>
      </p:sp>
      <p:sp>
        <p:nvSpPr>
          <p:cNvPr name="TextBox 24" id="24"/>
          <p:cNvSpPr txBox="true"/>
          <p:nvPr/>
        </p:nvSpPr>
        <p:spPr>
          <a:xfrm rot="0">
            <a:off x="9562774" y="3669471"/>
            <a:ext cx="4006647" cy="816409"/>
          </a:xfrm>
          <a:prstGeom prst="rect">
            <a:avLst/>
          </a:prstGeom>
        </p:spPr>
        <p:txBody>
          <a:bodyPr anchor="t" rtlCol="false" tIns="0" lIns="0" bIns="0" rIns="0">
            <a:spAutoFit/>
          </a:bodyPr>
          <a:lstStyle/>
          <a:p>
            <a:pPr>
              <a:lnSpc>
                <a:spcPts val="3079"/>
              </a:lnSpc>
              <a:spcBef>
                <a:spcPct val="0"/>
              </a:spcBef>
            </a:pPr>
            <a:r>
              <a:rPr lang="en-US" sz="3079">
                <a:solidFill>
                  <a:srgbClr val="000000"/>
                </a:solidFill>
                <a:latin typeface="Poppins Bold"/>
              </a:rPr>
              <a:t>6.Fashion Bloggers and Influencers:</a:t>
            </a:r>
          </a:p>
        </p:txBody>
      </p:sp>
      <p:sp>
        <p:nvSpPr>
          <p:cNvPr name="TextBox 25" id="25"/>
          <p:cNvSpPr txBox="true"/>
          <p:nvPr/>
        </p:nvSpPr>
        <p:spPr>
          <a:xfrm rot="0">
            <a:off x="5095950" y="7784311"/>
            <a:ext cx="3476625" cy="831214"/>
          </a:xfrm>
          <a:prstGeom prst="rect">
            <a:avLst/>
          </a:prstGeom>
        </p:spPr>
        <p:txBody>
          <a:bodyPr anchor="t" rtlCol="false" tIns="0" lIns="0" bIns="0" rIns="0">
            <a:spAutoFit/>
          </a:bodyPr>
          <a:lstStyle/>
          <a:p>
            <a:pPr>
              <a:lnSpc>
                <a:spcPts val="3099"/>
              </a:lnSpc>
              <a:spcBef>
                <a:spcPct val="0"/>
              </a:spcBef>
            </a:pPr>
            <a:r>
              <a:rPr lang="en-US" sz="3099">
                <a:solidFill>
                  <a:srgbClr val="000000"/>
                </a:solidFill>
                <a:latin typeface="Poppins Bold"/>
              </a:rPr>
              <a:t>3.Fashion Enthusiasts</a:t>
            </a:r>
          </a:p>
        </p:txBody>
      </p:sp>
      <p:sp>
        <p:nvSpPr>
          <p:cNvPr name="TextBox 26" id="26"/>
          <p:cNvSpPr txBox="true"/>
          <p:nvPr/>
        </p:nvSpPr>
        <p:spPr>
          <a:xfrm rot="0">
            <a:off x="9353387" y="8812693"/>
            <a:ext cx="4425421" cy="1367790"/>
          </a:xfrm>
          <a:prstGeom prst="rect">
            <a:avLst/>
          </a:prstGeom>
        </p:spPr>
        <p:txBody>
          <a:bodyPr anchor="t" rtlCol="false" tIns="0" lIns="0" bIns="0" rIns="0">
            <a:spAutoFit/>
          </a:bodyPr>
          <a:lstStyle/>
          <a:p>
            <a:pPr algn="just">
              <a:lnSpc>
                <a:spcPts val="2100"/>
              </a:lnSpc>
              <a:spcBef>
                <a:spcPct val="0"/>
              </a:spcBef>
            </a:pPr>
            <a:r>
              <a:rPr lang="en-US" sz="2100">
                <a:solidFill>
                  <a:srgbClr val="000000"/>
                </a:solidFill>
                <a:latin typeface="Poppins Bold"/>
              </a:rPr>
              <a:t>The end users can vary depending on the specific application and context of the fashion recommendation system.</a:t>
            </a:r>
          </a:p>
        </p:txBody>
      </p:sp>
      <p:sp>
        <p:nvSpPr>
          <p:cNvPr name="Freeform 27" id="27"/>
          <p:cNvSpPr/>
          <p:nvPr/>
        </p:nvSpPr>
        <p:spPr>
          <a:xfrm flipH="false" flipV="false" rot="-1585259">
            <a:off x="8374064" y="6480444"/>
            <a:ext cx="1161912" cy="1930669"/>
          </a:xfrm>
          <a:custGeom>
            <a:avLst/>
            <a:gdLst/>
            <a:ahLst/>
            <a:cxnLst/>
            <a:rect r="r" b="b" t="t" l="l"/>
            <a:pathLst>
              <a:path h="1930669" w="1161912">
                <a:moveTo>
                  <a:pt x="0" y="0"/>
                </a:moveTo>
                <a:lnTo>
                  <a:pt x="1161912" y="0"/>
                </a:lnTo>
                <a:lnTo>
                  <a:pt x="1161912" y="1930670"/>
                </a:lnTo>
                <a:lnTo>
                  <a:pt x="0" y="1930670"/>
                </a:lnTo>
                <a:lnTo>
                  <a:pt x="0" y="0"/>
                </a:lnTo>
                <a:close/>
              </a:path>
            </a:pathLst>
          </a:custGeom>
          <a:blipFill>
            <a:blip r:embed="rId5">
              <a:alphaModFix amt="56000"/>
              <a:extLst>
                <a:ext uri="{96DAC541-7B7A-43D3-8B79-37D633B846F1}">
                  <asvg:svgBlip xmlns:asvg="http://schemas.microsoft.com/office/drawing/2016/SVG/main" r:embed="rId6"/>
                </a:ext>
              </a:extLst>
            </a:blip>
            <a:stretch>
              <a:fillRect l="0" t="0" r="0" b="0"/>
            </a:stretch>
          </a:blipFill>
        </p:spPr>
      </p:sp>
      <p:sp>
        <p:nvSpPr>
          <p:cNvPr name="Freeform 28" id="28"/>
          <p:cNvSpPr/>
          <p:nvPr/>
        </p:nvSpPr>
        <p:spPr>
          <a:xfrm flipH="false" flipV="false" rot="1876603">
            <a:off x="5823269" y="709372"/>
            <a:ext cx="2505643" cy="1640057"/>
          </a:xfrm>
          <a:custGeom>
            <a:avLst/>
            <a:gdLst/>
            <a:ahLst/>
            <a:cxnLst/>
            <a:rect r="r" b="b" t="t" l="l"/>
            <a:pathLst>
              <a:path h="1640057" w="2505643">
                <a:moveTo>
                  <a:pt x="0" y="0"/>
                </a:moveTo>
                <a:lnTo>
                  <a:pt x="2505643" y="0"/>
                </a:lnTo>
                <a:lnTo>
                  <a:pt x="2505643" y="1640058"/>
                </a:lnTo>
                <a:lnTo>
                  <a:pt x="0" y="1640058"/>
                </a:lnTo>
                <a:lnTo>
                  <a:pt x="0" y="0"/>
                </a:lnTo>
                <a:close/>
              </a:path>
            </a:pathLst>
          </a:custGeom>
          <a:blipFill>
            <a:blip r:embed="rId7">
              <a:alphaModFix amt="31999"/>
              <a:extLst>
                <a:ext uri="{96DAC541-7B7A-43D3-8B79-37D633B846F1}">
                  <asvg:svgBlip xmlns:asvg="http://schemas.microsoft.com/office/drawing/2016/SVG/main" r:embed="rId8"/>
                </a:ext>
              </a:extLst>
            </a:blip>
            <a:stretch>
              <a:fillRect l="0" t="0" r="0" b="0"/>
            </a:stretch>
          </a:blipFill>
        </p:spPr>
      </p:sp>
      <p:sp>
        <p:nvSpPr>
          <p:cNvPr name="Freeform 29" id="29"/>
          <p:cNvSpPr/>
          <p:nvPr/>
        </p:nvSpPr>
        <p:spPr>
          <a:xfrm flipH="false" flipV="false" rot="1626391">
            <a:off x="1199574" y="7841423"/>
            <a:ext cx="2247989" cy="2121284"/>
          </a:xfrm>
          <a:custGeom>
            <a:avLst/>
            <a:gdLst/>
            <a:ahLst/>
            <a:cxnLst/>
            <a:rect r="r" b="b" t="t" l="l"/>
            <a:pathLst>
              <a:path h="2121284" w="2247989">
                <a:moveTo>
                  <a:pt x="0" y="0"/>
                </a:moveTo>
                <a:lnTo>
                  <a:pt x="2247989" y="0"/>
                </a:lnTo>
                <a:lnTo>
                  <a:pt x="2247989" y="2121284"/>
                </a:lnTo>
                <a:lnTo>
                  <a:pt x="0" y="2121284"/>
                </a:lnTo>
                <a:lnTo>
                  <a:pt x="0" y="0"/>
                </a:lnTo>
                <a:close/>
              </a:path>
            </a:pathLst>
          </a:custGeom>
          <a:blipFill>
            <a:blip r:embed="rId9">
              <a:alphaModFix amt="57000"/>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81190" y="285843"/>
            <a:ext cx="8565055" cy="1561785"/>
          </a:xfrm>
          <a:prstGeom prst="rect">
            <a:avLst/>
          </a:prstGeom>
        </p:spPr>
        <p:txBody>
          <a:bodyPr anchor="t" rtlCol="false" tIns="0" lIns="0" bIns="0" rIns="0">
            <a:spAutoFit/>
          </a:bodyPr>
          <a:lstStyle/>
          <a:p>
            <a:pPr>
              <a:lnSpc>
                <a:spcPts val="6052"/>
              </a:lnSpc>
            </a:pPr>
            <a:r>
              <a:rPr lang="en-US" sz="5604">
                <a:solidFill>
                  <a:srgbClr val="000000"/>
                </a:solidFill>
                <a:latin typeface="Belleza Bold"/>
              </a:rPr>
              <a:t>THE WOW IN MY SOLUTION:</a:t>
            </a:r>
          </a:p>
        </p:txBody>
      </p:sp>
      <p:grpSp>
        <p:nvGrpSpPr>
          <p:cNvPr name="Group 3" id="3"/>
          <p:cNvGrpSpPr/>
          <p:nvPr/>
        </p:nvGrpSpPr>
        <p:grpSpPr>
          <a:xfrm rot="0">
            <a:off x="9887067" y="516350"/>
            <a:ext cx="8115300" cy="9254300"/>
            <a:chOff x="0" y="0"/>
            <a:chExt cx="10820400" cy="12339067"/>
          </a:xfrm>
        </p:grpSpPr>
        <p:pic>
          <p:nvPicPr>
            <p:cNvPr name="Picture 4" id="4"/>
            <p:cNvPicPr>
              <a:picLocks noChangeAspect="true"/>
            </p:cNvPicPr>
            <p:nvPr/>
          </p:nvPicPr>
          <p:blipFill>
            <a:blip r:embed="rId2"/>
            <a:srcRect l="0" t="11988" r="0" b="11988"/>
            <a:stretch>
              <a:fillRect/>
            </a:stretch>
          </p:blipFill>
          <p:spPr>
            <a:xfrm flipH="false" flipV="false">
              <a:off x="0" y="0"/>
              <a:ext cx="10820400" cy="12339067"/>
            </a:xfrm>
            <a:prstGeom prst="rect">
              <a:avLst/>
            </a:prstGeom>
          </p:spPr>
        </p:pic>
      </p:grpSp>
      <p:sp>
        <p:nvSpPr>
          <p:cNvPr name="TextBox 5" id="5"/>
          <p:cNvSpPr txBox="true"/>
          <p:nvPr/>
        </p:nvSpPr>
        <p:spPr>
          <a:xfrm rot="0">
            <a:off x="281190" y="2009464"/>
            <a:ext cx="9223734" cy="8549381"/>
          </a:xfrm>
          <a:prstGeom prst="rect">
            <a:avLst/>
          </a:prstGeom>
        </p:spPr>
        <p:txBody>
          <a:bodyPr anchor="t" rtlCol="false" tIns="0" lIns="0" bIns="0" rIns="0">
            <a:spAutoFit/>
          </a:bodyPr>
          <a:lstStyle/>
          <a:p>
            <a:pPr algn="just">
              <a:lnSpc>
                <a:spcPts val="2979"/>
              </a:lnSpc>
            </a:pPr>
            <a:r>
              <a:rPr lang="en-US" sz="2127" spc="53">
                <a:solidFill>
                  <a:srgbClr val="000000"/>
                </a:solidFill>
                <a:latin typeface="Poppins Bold"/>
              </a:rPr>
              <a:t>Nearest Neighbor PageRank Algorithm:</a:t>
            </a:r>
            <a:r>
              <a:rPr lang="en-US" sz="2127" spc="53">
                <a:solidFill>
                  <a:srgbClr val="000000"/>
                </a:solidFill>
                <a:latin typeface="Poppins"/>
              </a:rPr>
              <a:t> While traditional recommendation systems often rely on collaborative filtering or content-based methods, our solution sets itself apart by leveraging the Nearest Neighbor PageRank algorithm. </a:t>
            </a:r>
          </a:p>
          <a:p>
            <a:pPr algn="just">
              <a:lnSpc>
                <a:spcPts val="2979"/>
              </a:lnSpc>
            </a:pPr>
            <a:r>
              <a:rPr lang="en-US" sz="2127" spc="53">
                <a:solidFill>
                  <a:srgbClr val="000000"/>
                </a:solidFill>
                <a:latin typeface="Poppins Bold"/>
              </a:rPr>
              <a:t>Comprehensive Fashion Graph:</a:t>
            </a:r>
            <a:r>
              <a:rPr lang="en-US" sz="2127" spc="53">
                <a:solidFill>
                  <a:srgbClr val="000000"/>
                </a:solidFill>
                <a:latin typeface="Poppins"/>
              </a:rPr>
              <a:t> Our solution constructs a fashion graph that captures the complex relationships between different clothing items based on various features such as color, style, and pattern. </a:t>
            </a:r>
          </a:p>
          <a:p>
            <a:pPr algn="just">
              <a:lnSpc>
                <a:spcPts val="2979"/>
              </a:lnSpc>
            </a:pPr>
            <a:r>
              <a:rPr lang="en-US" sz="2127" spc="53">
                <a:solidFill>
                  <a:srgbClr val="000000"/>
                </a:solidFill>
                <a:latin typeface="Poppins Bold"/>
              </a:rPr>
              <a:t>Personalized User Experience: </a:t>
            </a:r>
            <a:r>
              <a:rPr lang="en-US" sz="2127" spc="53">
                <a:solidFill>
                  <a:srgbClr val="000000"/>
                </a:solidFill>
                <a:latin typeface="Poppins"/>
              </a:rPr>
              <a:t>Unlike one-size-fits-all recommendation systems, our solution prioritizes personalization, offering tailored recommendations that align closely with individual tastes and preferences.</a:t>
            </a:r>
          </a:p>
          <a:p>
            <a:pPr algn="just">
              <a:lnSpc>
                <a:spcPts val="2979"/>
              </a:lnSpc>
            </a:pPr>
            <a:r>
              <a:rPr lang="en-US" sz="2127" spc="53">
                <a:solidFill>
                  <a:srgbClr val="000000"/>
                </a:solidFill>
                <a:latin typeface="Poppins Bold"/>
              </a:rPr>
              <a:t>Enhanced Accuracy and Relevance:</a:t>
            </a:r>
            <a:r>
              <a:rPr lang="en-US" sz="2127" spc="53">
                <a:solidFill>
                  <a:srgbClr val="000000"/>
                </a:solidFill>
                <a:latin typeface="Poppins"/>
              </a:rPr>
              <a:t> By incorporating the Nearest Neighbor PageRank algorithm, our solution enhances the accuracy and relevance of the recommendations provided to users. </a:t>
            </a:r>
          </a:p>
          <a:p>
            <a:pPr algn="just">
              <a:lnSpc>
                <a:spcPts val="2979"/>
              </a:lnSpc>
            </a:pPr>
            <a:r>
              <a:rPr lang="en-US" sz="2127" spc="53">
                <a:solidFill>
                  <a:srgbClr val="000000"/>
                </a:solidFill>
                <a:latin typeface="Poppins Bold"/>
              </a:rPr>
              <a:t>Seamless Integration and Scalability:</a:t>
            </a:r>
            <a:r>
              <a:rPr lang="en-US" sz="2127" spc="53">
                <a:solidFill>
                  <a:srgbClr val="000000"/>
                </a:solidFill>
                <a:latin typeface="Poppins"/>
              </a:rPr>
              <a:t> Our solution is designed for seamless integration with existing e-commerce platforms and fashion websites, allowing retailers to easily incorporate personalized recommendation features into their online shopping experience.</a:t>
            </a:r>
          </a:p>
          <a:p>
            <a:pPr>
              <a:lnSpc>
                <a:spcPts val="2979"/>
              </a:lnSpc>
            </a:pPr>
          </a:p>
          <a:p>
            <a:pPr>
              <a:lnSpc>
                <a:spcPts val="2979"/>
              </a:lnSpc>
            </a:pPr>
          </a:p>
        </p:txBody>
      </p:sp>
      <p:sp>
        <p:nvSpPr>
          <p:cNvPr name="AutoShape 6" id="6"/>
          <p:cNvSpPr/>
          <p:nvPr/>
        </p:nvSpPr>
        <p:spPr>
          <a:xfrm rot="-5400000">
            <a:off x="16557201" y="7973931"/>
            <a:ext cx="2549688" cy="0"/>
          </a:xfrm>
          <a:prstGeom prst="line">
            <a:avLst/>
          </a:prstGeom>
          <a:ln cap="flat" w="9525">
            <a:solidFill>
              <a:srgbClr val="000000"/>
            </a:solidFill>
            <a:prstDash val="solid"/>
            <a:headEnd type="none" len="sm" w="sm"/>
            <a:tailEnd type="none" len="sm" w="sm"/>
          </a:ln>
        </p:spPr>
      </p:sp>
      <p:sp>
        <p:nvSpPr>
          <p:cNvPr name="Freeform 7" id="7"/>
          <p:cNvSpPr/>
          <p:nvPr/>
        </p:nvSpPr>
        <p:spPr>
          <a:xfrm flipH="false" flipV="false" rot="0">
            <a:off x="2851087" y="1847629"/>
            <a:ext cx="4083939" cy="8229600"/>
          </a:xfrm>
          <a:custGeom>
            <a:avLst/>
            <a:gdLst/>
            <a:ahLst/>
            <a:cxnLst/>
            <a:rect r="r" b="b" t="t" l="l"/>
            <a:pathLst>
              <a:path h="8229600" w="4083939">
                <a:moveTo>
                  <a:pt x="0" y="0"/>
                </a:moveTo>
                <a:lnTo>
                  <a:pt x="4083939" y="0"/>
                </a:lnTo>
                <a:lnTo>
                  <a:pt x="4083939" y="8229600"/>
                </a:lnTo>
                <a:lnTo>
                  <a:pt x="0" y="8229600"/>
                </a:lnTo>
                <a:lnTo>
                  <a:pt x="0" y="0"/>
                </a:lnTo>
                <a:close/>
              </a:path>
            </a:pathLst>
          </a:custGeom>
          <a:blipFill>
            <a:blip r:embed="rId3">
              <a:alphaModFix amt="24000"/>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46264" y="1236579"/>
            <a:ext cx="8939994" cy="8922828"/>
          </a:xfrm>
          <a:prstGeom prst="rect">
            <a:avLst/>
          </a:prstGeom>
        </p:spPr>
        <p:txBody>
          <a:bodyPr anchor="t" rtlCol="false" tIns="0" lIns="0" bIns="0" rIns="0">
            <a:spAutoFit/>
          </a:bodyPr>
          <a:lstStyle/>
          <a:p>
            <a:pPr algn="just">
              <a:lnSpc>
                <a:spcPts val="2740"/>
              </a:lnSpc>
            </a:pPr>
          </a:p>
          <a:p>
            <a:pPr algn="just" marL="422636" indent="-211318" lvl="1">
              <a:lnSpc>
                <a:spcPts val="2740"/>
              </a:lnSpc>
              <a:buFont typeface="Arial"/>
              <a:buChar char="•"/>
            </a:pPr>
            <a:r>
              <a:rPr lang="en-US" sz="1957" spc="48">
                <a:solidFill>
                  <a:srgbClr val="FFFFFF"/>
                </a:solidFill>
                <a:latin typeface="Poppins"/>
              </a:rPr>
              <a:t>Graph Construction: Building a fashion graph where each node represents a fashion item (e.g., clothing item) and edges represent similarities between items. The graph can be constructed based on features extracted in the previous step, such as color, style, pattern, etc. Various similarity measures, such as cosine similarity or Euclidean distance, can be used to determine edge weights.</a:t>
            </a:r>
          </a:p>
          <a:p>
            <a:pPr algn="just">
              <a:lnSpc>
                <a:spcPts val="2740"/>
              </a:lnSpc>
            </a:pPr>
          </a:p>
          <a:p>
            <a:pPr algn="just" marL="422636" indent="-211318" lvl="1">
              <a:lnSpc>
                <a:spcPts val="2740"/>
              </a:lnSpc>
              <a:buFont typeface="Arial"/>
              <a:buChar char="•"/>
            </a:pPr>
            <a:r>
              <a:rPr lang="en-US" sz="1957" spc="48">
                <a:solidFill>
                  <a:srgbClr val="FFFFFF"/>
                </a:solidFill>
                <a:latin typeface="Poppins"/>
              </a:rPr>
              <a:t>PageRank Algorithm: Implementing the PageRank algorithm to compute scores for each node (fashion item) in the fashion graph. The PageRank algorithm takes into account both the local structure of the graph (i.e., incoming and outgoing edges) and the global importance of nodes within the graph. This helps identify the most influential and relevant items in the fashion graph.</a:t>
            </a:r>
          </a:p>
          <a:p>
            <a:pPr algn="just">
              <a:lnSpc>
                <a:spcPts val="2740"/>
              </a:lnSpc>
            </a:pPr>
          </a:p>
          <a:p>
            <a:pPr algn="just" marL="422636" indent="-211318" lvl="1">
              <a:lnSpc>
                <a:spcPts val="2740"/>
              </a:lnSpc>
              <a:buFont typeface="Arial"/>
              <a:buChar char="•"/>
            </a:pPr>
            <a:r>
              <a:rPr lang="en-US" sz="1957" spc="48">
                <a:solidFill>
                  <a:srgbClr val="FFFFFF"/>
                </a:solidFill>
                <a:latin typeface="Poppins"/>
              </a:rPr>
              <a:t>Nearest Neighbor Search: Utilizing the computed PageRank scores to perform nearest neighbor search for a given query item or user preferences. This involves identifying items with high PageRank scores that are similar to the query item or preferences. Techniques such as k-nearest neighbors (k-NN) can be used to efficiently find nearest neighbors in the fashion graph.</a:t>
            </a:r>
          </a:p>
          <a:p>
            <a:pPr algn="just">
              <a:lnSpc>
                <a:spcPts val="2740"/>
              </a:lnSpc>
            </a:pPr>
          </a:p>
          <a:p>
            <a:pPr algn="just">
              <a:lnSpc>
                <a:spcPts val="2740"/>
              </a:lnSpc>
            </a:pPr>
            <a:r>
              <a:rPr lang="en-US" sz="1957" spc="48">
                <a:solidFill>
                  <a:srgbClr val="FFFFFF"/>
                </a:solidFill>
                <a:latin typeface="Poppins"/>
              </a:rPr>
              <a:t>.</a:t>
            </a:r>
          </a:p>
          <a:p>
            <a:pPr algn="just">
              <a:lnSpc>
                <a:spcPts val="2740"/>
              </a:lnSpc>
            </a:pPr>
          </a:p>
        </p:txBody>
      </p:sp>
      <p:sp>
        <p:nvSpPr>
          <p:cNvPr name="AutoShape 3" id="3"/>
          <p:cNvSpPr/>
          <p:nvPr/>
        </p:nvSpPr>
        <p:spPr>
          <a:xfrm>
            <a:off x="654258" y="9696270"/>
            <a:ext cx="16230639" cy="0"/>
          </a:xfrm>
          <a:prstGeom prst="line">
            <a:avLst/>
          </a:prstGeom>
          <a:ln cap="flat" w="9525">
            <a:solidFill>
              <a:srgbClr val="FFFFFF"/>
            </a:solidFill>
            <a:prstDash val="solid"/>
            <a:headEnd type="none" len="sm" w="sm"/>
            <a:tailEnd type="none" len="sm" w="sm"/>
          </a:ln>
        </p:spPr>
      </p:sp>
      <p:grpSp>
        <p:nvGrpSpPr>
          <p:cNvPr name="Group 4" id="4"/>
          <p:cNvGrpSpPr/>
          <p:nvPr/>
        </p:nvGrpSpPr>
        <p:grpSpPr>
          <a:xfrm rot="0">
            <a:off x="14264249" y="0"/>
            <a:ext cx="4023751" cy="9249092"/>
            <a:chOff x="0" y="0"/>
            <a:chExt cx="5365001" cy="12332123"/>
          </a:xfrm>
        </p:grpSpPr>
        <p:pic>
          <p:nvPicPr>
            <p:cNvPr name="Picture 5" id="5"/>
            <p:cNvPicPr>
              <a:picLocks noChangeAspect="true"/>
            </p:cNvPicPr>
            <p:nvPr/>
          </p:nvPicPr>
          <p:blipFill>
            <a:blip r:embed="rId2"/>
            <a:srcRect l="25769" t="0" r="9015" b="0"/>
            <a:stretch>
              <a:fillRect/>
            </a:stretch>
          </p:blipFill>
          <p:spPr>
            <a:xfrm flipH="false" flipV="false">
              <a:off x="0" y="0"/>
              <a:ext cx="5365001" cy="12332123"/>
            </a:xfrm>
            <a:prstGeom prst="rect">
              <a:avLst/>
            </a:prstGeom>
          </p:spPr>
        </p:pic>
      </p:grpSp>
      <p:grpSp>
        <p:nvGrpSpPr>
          <p:cNvPr name="Group 6" id="6"/>
          <p:cNvGrpSpPr/>
          <p:nvPr/>
        </p:nvGrpSpPr>
        <p:grpSpPr>
          <a:xfrm rot="0">
            <a:off x="9144000" y="9208"/>
            <a:ext cx="4023751" cy="9249092"/>
            <a:chOff x="0" y="0"/>
            <a:chExt cx="5365001" cy="12332123"/>
          </a:xfrm>
        </p:grpSpPr>
        <p:pic>
          <p:nvPicPr>
            <p:cNvPr name="Picture 7" id="7"/>
            <p:cNvPicPr>
              <a:picLocks noChangeAspect="true"/>
            </p:cNvPicPr>
            <p:nvPr/>
          </p:nvPicPr>
          <p:blipFill>
            <a:blip r:embed="rId3"/>
            <a:srcRect l="23641" t="0" r="18353" b="0"/>
            <a:stretch>
              <a:fillRect/>
            </a:stretch>
          </p:blipFill>
          <p:spPr>
            <a:xfrm flipH="false" flipV="false">
              <a:off x="0" y="0"/>
              <a:ext cx="5365001" cy="12332123"/>
            </a:xfrm>
            <a:prstGeom prst="rect">
              <a:avLst/>
            </a:prstGeom>
          </p:spPr>
        </p:pic>
      </p:grpSp>
      <p:grpSp>
        <p:nvGrpSpPr>
          <p:cNvPr name="Group 8" id="8"/>
          <p:cNvGrpSpPr/>
          <p:nvPr/>
        </p:nvGrpSpPr>
        <p:grpSpPr>
          <a:xfrm rot="0">
            <a:off x="11511786" y="1028323"/>
            <a:ext cx="3828334" cy="2913641"/>
            <a:chOff x="0" y="0"/>
            <a:chExt cx="5104445" cy="3884854"/>
          </a:xfrm>
        </p:grpSpPr>
        <p:pic>
          <p:nvPicPr>
            <p:cNvPr name="Picture 9" id="9"/>
            <p:cNvPicPr>
              <a:picLocks noChangeAspect="true"/>
            </p:cNvPicPr>
            <p:nvPr/>
          </p:nvPicPr>
          <p:blipFill>
            <a:blip r:embed="rId4"/>
            <a:srcRect l="0" t="24599" r="0" b="24599"/>
            <a:stretch>
              <a:fillRect/>
            </a:stretch>
          </p:blipFill>
          <p:spPr>
            <a:xfrm flipH="false" flipV="false">
              <a:off x="0" y="0"/>
              <a:ext cx="5104445" cy="3884854"/>
            </a:xfrm>
            <a:prstGeom prst="rect">
              <a:avLst/>
            </a:prstGeom>
          </p:spPr>
        </p:pic>
      </p:grpSp>
      <p:sp>
        <p:nvSpPr>
          <p:cNvPr name="Freeform 10" id="10"/>
          <p:cNvSpPr/>
          <p:nvPr/>
        </p:nvSpPr>
        <p:spPr>
          <a:xfrm flipH="false" flipV="false" rot="0">
            <a:off x="1732085" y="1756865"/>
            <a:ext cx="6316540" cy="7939405"/>
          </a:xfrm>
          <a:custGeom>
            <a:avLst/>
            <a:gdLst/>
            <a:ahLst/>
            <a:cxnLst/>
            <a:rect r="r" b="b" t="t" l="l"/>
            <a:pathLst>
              <a:path h="7939405" w="6316540">
                <a:moveTo>
                  <a:pt x="0" y="0"/>
                </a:moveTo>
                <a:lnTo>
                  <a:pt x="6316540" y="0"/>
                </a:lnTo>
                <a:lnTo>
                  <a:pt x="6316540" y="7939405"/>
                </a:lnTo>
                <a:lnTo>
                  <a:pt x="0" y="7939405"/>
                </a:lnTo>
                <a:lnTo>
                  <a:pt x="0" y="0"/>
                </a:lnTo>
                <a:close/>
              </a:path>
            </a:pathLst>
          </a:custGeom>
          <a:blipFill>
            <a:blip r:embed="rId5">
              <a:alphaModFix amt="18999"/>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243317" y="228597"/>
            <a:ext cx="5914623" cy="799725"/>
          </a:xfrm>
          <a:prstGeom prst="rect">
            <a:avLst/>
          </a:prstGeom>
        </p:spPr>
        <p:txBody>
          <a:bodyPr anchor="t" rtlCol="false" tIns="0" lIns="0" bIns="0" rIns="0">
            <a:spAutoFit/>
          </a:bodyPr>
          <a:lstStyle/>
          <a:p>
            <a:pPr>
              <a:lnSpc>
                <a:spcPts val="6048"/>
              </a:lnSpc>
            </a:pPr>
            <a:r>
              <a:rPr lang="en-US" sz="5600">
                <a:solidFill>
                  <a:srgbClr val="FFFFFF"/>
                </a:solidFill>
                <a:latin typeface="Belleza Bold"/>
              </a:rPr>
              <a:t>MODELLING: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DAGBRUBk7EU</dc:identifier>
  <dcterms:modified xsi:type="dcterms:W3CDTF">2011-08-01T06:04:30Z</dcterms:modified>
  <cp:revision>1</cp:revision>
  <dc:title>Fashion RECOMMENDATION SYSTEM</dc:title>
</cp:coreProperties>
</file>